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fFJLFVlwcM1KpKZFjJ/NvoxTA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우려할 점 예시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예1) A라는 사람이 고기 1개 구매, 과자 10개 구매 &gt; 과자 구매량이 더 많으므로 고기보다 과자를 좋아한다고 판단하기 어려움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A사람의 장바구니 안에 고기 1개 구매, 과자 1개 구매로 계산하여 판단</a:t>
            </a:r>
            <a:endParaRPr/>
          </a:p>
        </p:txBody>
      </p:sp>
      <p:sp>
        <p:nvSpPr>
          <p:cNvPr id="567" name="Google Shape;56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우려할 점 예시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예1) A라는 사람이 고기 1개 구매, 과자 10개 구매 &gt; 과자 구매량이 더 많으므로 고기보다 과자를 좋아한다고 판단하기 어려움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A사람의 장바구니 안에 고기 1개 구매, 과자 1개 구매로 계산하여 판단</a:t>
            </a:r>
            <a:endParaRPr/>
          </a:p>
        </p:txBody>
      </p:sp>
      <p:sp>
        <p:nvSpPr>
          <p:cNvPr id="581" name="Google Shape;58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20대, 식품을 구매한 내역만 사용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일반적으로 마트 구매 시보다 슈퍼, 편의점 구매 시 함께 먹을 조합을 구매할 가능성이 높다고 판단되어 마트를 제외하고 슈퍼, 편의점 장바구니만 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샐러드 신제품을 만들기 전에 20대 샐러드 선호도를 살펴 본 결과 타 연령대 보다 훨씬 높은 순위를 보유하고 있었음</a:t>
            </a:r>
            <a:endParaRPr/>
          </a:p>
        </p:txBody>
      </p:sp>
      <p:sp>
        <p:nvSpPr>
          <p:cNvPr id="825" name="Google Shape;825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연관분석을 해서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{샐러드류, 사이다, 과일음료} → {떠먹는 요구르트} 결과가 나왔는데 사이다와 요플레의 조합에 대해 찾아보니까 그걸로 드레싱을 만드는 레시피가 유행을 하더라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&gt;&gt; 드레싱에 대한 니즈를 파악할 수 있었음</a:t>
            </a:r>
            <a:endParaRPr/>
          </a:p>
        </p:txBody>
      </p:sp>
      <p:sp>
        <p:nvSpPr>
          <p:cNvPr id="850" name="Google Shape;850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육개장 감자칩 아시나요~~??? 데이터분석을 통해 만들어진 신제품이라고 하는데~ 저희가 분석한 주제도 이와 연관이 있습니다 어쩌구</a:t>
            </a:r>
            <a:endParaRPr/>
          </a:p>
        </p:txBody>
      </p:sp>
      <p:sp>
        <p:nvSpPr>
          <p:cNvPr id="133" name="Google Shape;13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아까 아보카도에 대한 연관분석도 있어서 아보카도 넣었음</a:t>
            </a:r>
            <a:endParaRPr/>
          </a:p>
        </p:txBody>
      </p:sp>
      <p:sp>
        <p:nvSpPr>
          <p:cNvPr id="878" name="Google Shape;87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신제품 고객층이 mz세대임을 인지하고 mz세대 사이의 트렌드를 파악</a:t>
            </a:r>
            <a:endParaRPr sz="1200"/>
          </a:p>
        </p:txBody>
      </p:sp>
      <p:sp>
        <p:nvSpPr>
          <p:cNvPr id="217" name="Google Shape;2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jp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0" Type="http://schemas.openxmlformats.org/officeDocument/2006/relationships/image" Target="../media/image13.png"/><Relationship Id="rId9" Type="http://schemas.openxmlformats.org/officeDocument/2006/relationships/image" Target="../media/image18.jp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15.jp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89803"/>
          </a:srgbClr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9358264" y="4995394"/>
            <a:ext cx="369354" cy="369354"/>
          </a:xfrm>
          <a:prstGeom prst="ellipse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-1473619" y="327709"/>
            <a:ext cx="1282701" cy="2890401"/>
            <a:chOff x="12895326" y="337198"/>
            <a:chExt cx="1282701" cy="2890401"/>
          </a:xfrm>
        </p:grpSpPr>
        <p:pic>
          <p:nvPicPr>
            <p:cNvPr id="90" name="Google Shape;90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95326" y="337198"/>
              <a:ext cx="1282700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95327" y="997549"/>
              <a:ext cx="1282699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3155514" y="1397713"/>
              <a:ext cx="762325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95326" y="2465274"/>
              <a:ext cx="1282701" cy="7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"/>
          <p:cNvSpPr/>
          <p:nvPr/>
        </p:nvSpPr>
        <p:spPr>
          <a:xfrm>
            <a:off x="253139" y="218969"/>
            <a:ext cx="11685722" cy="64200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69934" y="425879"/>
            <a:ext cx="19014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Remote Internship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/>
          </a:p>
        </p:txBody>
      </p:sp>
      <p:grpSp>
        <p:nvGrpSpPr>
          <p:cNvPr id="96" name="Google Shape;96;p1"/>
          <p:cNvGrpSpPr/>
          <p:nvPr/>
        </p:nvGrpSpPr>
        <p:grpSpPr>
          <a:xfrm>
            <a:off x="1717377" y="2387113"/>
            <a:ext cx="8757246" cy="1334026"/>
            <a:chOff x="1717377" y="2387113"/>
            <a:chExt cx="8757246" cy="1334026"/>
          </a:xfrm>
        </p:grpSpPr>
        <p:sp>
          <p:nvSpPr>
            <p:cNvPr id="97" name="Google Shape;97;p1"/>
            <p:cNvSpPr txBox="1"/>
            <p:nvPr/>
          </p:nvSpPr>
          <p:spPr>
            <a:xfrm>
              <a:off x="1949558" y="3382585"/>
              <a:ext cx="82928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고객 구매 데이터 분석을 통한 CJ제일제당 20대 맞춤 신제품 아이디어 제안 -</a:t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1717377" y="2387113"/>
              <a:ext cx="875724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멘토링 </a:t>
              </a:r>
              <a:r>
                <a:rPr lang="ko-KR" sz="4800">
                  <a:solidFill>
                    <a:srgbClr val="FF9700"/>
                  </a:solidFill>
                  <a:latin typeface="Arial"/>
                  <a:ea typeface="Arial"/>
                  <a:cs typeface="Arial"/>
                  <a:sym typeface="Arial"/>
                </a:rPr>
                <a:t>PBL</a:t>
              </a:r>
              <a:r>
                <a:rPr lang="ko-KR" sz="4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최종 결과 발표</a:t>
              </a:r>
              <a:endParaRPr/>
            </a:p>
          </p:txBody>
        </p:sp>
      </p:grpSp>
      <p:sp>
        <p:nvSpPr>
          <p:cNvPr id="99" name="Google Shape;99;p1"/>
          <p:cNvSpPr/>
          <p:nvPr/>
        </p:nvSpPr>
        <p:spPr>
          <a:xfrm rot="-5400000">
            <a:off x="2290667" y="773018"/>
            <a:ext cx="108000" cy="1080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6851922" y="5151043"/>
            <a:ext cx="4448654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Expert 5팀 1조</a:t>
            </a:r>
            <a:endParaRPr sz="1800">
              <a:solidFill>
                <a:srgbClr val="FF9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FF97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멘토 : 안태영님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멘티 : 윤지영님, 이동원님, 정유진님, 정효정님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0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10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10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416" name="Google Shape;416;p10"/>
          <p:cNvSpPr txBox="1"/>
          <p:nvPr/>
        </p:nvSpPr>
        <p:spPr>
          <a:xfrm>
            <a:off x="703693" y="686923"/>
            <a:ext cx="26159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분석 프로세스</a:t>
            </a:r>
            <a:endParaRPr/>
          </a:p>
        </p:txBody>
      </p:sp>
      <p:sp>
        <p:nvSpPr>
          <p:cNvPr id="417" name="Google Shape;417;p10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10"/>
          <p:cNvSpPr/>
          <p:nvPr/>
        </p:nvSpPr>
        <p:spPr>
          <a:xfrm>
            <a:off x="3464845" y="2030169"/>
            <a:ext cx="2430024" cy="3866617"/>
          </a:xfrm>
          <a:custGeom>
            <a:rect b="b" l="l" r="r" t="t"/>
            <a:pathLst>
              <a:path extrusionOk="0" h="3866617" w="2430024">
                <a:moveTo>
                  <a:pt x="0" y="809125"/>
                </a:moveTo>
                <a:cubicBezTo>
                  <a:pt x="-76595" y="315012"/>
                  <a:pt x="280782" y="30579"/>
                  <a:pt x="809125" y="0"/>
                </a:cubicBezTo>
                <a:cubicBezTo>
                  <a:pt x="1015767" y="17947"/>
                  <a:pt x="1132228" y="7510"/>
                  <a:pt x="1231247" y="0"/>
                </a:cubicBezTo>
                <a:cubicBezTo>
                  <a:pt x="1330266" y="-7510"/>
                  <a:pt x="1475437" y="-12149"/>
                  <a:pt x="1620899" y="0"/>
                </a:cubicBezTo>
                <a:cubicBezTo>
                  <a:pt x="1973301" y="-51684"/>
                  <a:pt x="2476493" y="384461"/>
                  <a:pt x="2430024" y="809125"/>
                </a:cubicBezTo>
                <a:cubicBezTo>
                  <a:pt x="2450490" y="1016219"/>
                  <a:pt x="2450723" y="1165044"/>
                  <a:pt x="2430024" y="1326249"/>
                </a:cubicBezTo>
                <a:cubicBezTo>
                  <a:pt x="2409325" y="1487454"/>
                  <a:pt x="2409540" y="1733417"/>
                  <a:pt x="2430024" y="1933309"/>
                </a:cubicBezTo>
                <a:cubicBezTo>
                  <a:pt x="2450508" y="2133201"/>
                  <a:pt x="2415504" y="2236934"/>
                  <a:pt x="2430024" y="2450433"/>
                </a:cubicBezTo>
                <a:cubicBezTo>
                  <a:pt x="2444544" y="2663932"/>
                  <a:pt x="2451171" y="2895651"/>
                  <a:pt x="2430024" y="3057492"/>
                </a:cubicBezTo>
                <a:cubicBezTo>
                  <a:pt x="2499705" y="3521113"/>
                  <a:pt x="2053257" y="3864270"/>
                  <a:pt x="1620899" y="3866617"/>
                </a:cubicBezTo>
                <a:cubicBezTo>
                  <a:pt x="1484181" y="3861223"/>
                  <a:pt x="1396907" y="3846972"/>
                  <a:pt x="1215012" y="3866617"/>
                </a:cubicBezTo>
                <a:cubicBezTo>
                  <a:pt x="1033117" y="3886262"/>
                  <a:pt x="1010608" y="3853235"/>
                  <a:pt x="809125" y="3866617"/>
                </a:cubicBezTo>
                <a:cubicBezTo>
                  <a:pt x="369571" y="3875575"/>
                  <a:pt x="18761" y="3487933"/>
                  <a:pt x="0" y="3057492"/>
                </a:cubicBezTo>
                <a:cubicBezTo>
                  <a:pt x="23885" y="2906079"/>
                  <a:pt x="-20573" y="2620531"/>
                  <a:pt x="0" y="2495400"/>
                </a:cubicBezTo>
                <a:cubicBezTo>
                  <a:pt x="20573" y="2370269"/>
                  <a:pt x="17114" y="2146574"/>
                  <a:pt x="0" y="1933309"/>
                </a:cubicBezTo>
                <a:cubicBezTo>
                  <a:pt x="-17114" y="1720044"/>
                  <a:pt x="-24135" y="1626372"/>
                  <a:pt x="0" y="1326249"/>
                </a:cubicBezTo>
                <a:cubicBezTo>
                  <a:pt x="24135" y="1026126"/>
                  <a:pt x="-10763" y="1029571"/>
                  <a:pt x="0" y="809125"/>
                </a:cubicBezTo>
                <a:close/>
              </a:path>
            </a:pathLst>
          </a:custGeom>
          <a:noFill/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10"/>
          <p:cNvSpPr/>
          <p:nvPr/>
        </p:nvSpPr>
        <p:spPr>
          <a:xfrm>
            <a:off x="3820676" y="1815239"/>
            <a:ext cx="1693804" cy="499849"/>
          </a:xfrm>
          <a:custGeom>
            <a:rect b="b" l="l" r="r" t="t"/>
            <a:pathLst>
              <a:path extrusionOk="0" fill="none" h="499849" w="1693804">
                <a:moveTo>
                  <a:pt x="0" y="166435"/>
                </a:moveTo>
                <a:cubicBezTo>
                  <a:pt x="3601" y="78926"/>
                  <a:pt x="84002" y="-8306"/>
                  <a:pt x="166435" y="0"/>
                </a:cubicBezTo>
                <a:cubicBezTo>
                  <a:pt x="325925" y="-17008"/>
                  <a:pt x="600611" y="15185"/>
                  <a:pt x="846902" y="0"/>
                </a:cubicBezTo>
                <a:cubicBezTo>
                  <a:pt x="1093193" y="-15185"/>
                  <a:pt x="1230472" y="27672"/>
                  <a:pt x="1527369" y="0"/>
                </a:cubicBezTo>
                <a:cubicBezTo>
                  <a:pt x="1613332" y="-12144"/>
                  <a:pt x="1694163" y="69661"/>
                  <a:pt x="1693804" y="166435"/>
                </a:cubicBezTo>
                <a:cubicBezTo>
                  <a:pt x="1695086" y="201604"/>
                  <a:pt x="1699287" y="263905"/>
                  <a:pt x="1693804" y="333414"/>
                </a:cubicBezTo>
                <a:cubicBezTo>
                  <a:pt x="1673269" y="426179"/>
                  <a:pt x="1620487" y="497689"/>
                  <a:pt x="1527369" y="499849"/>
                </a:cubicBezTo>
                <a:cubicBezTo>
                  <a:pt x="1352182" y="523414"/>
                  <a:pt x="1102577" y="527881"/>
                  <a:pt x="833293" y="499849"/>
                </a:cubicBezTo>
                <a:cubicBezTo>
                  <a:pt x="564009" y="471817"/>
                  <a:pt x="390852" y="526964"/>
                  <a:pt x="166435" y="499849"/>
                </a:cubicBezTo>
                <a:cubicBezTo>
                  <a:pt x="73881" y="482749"/>
                  <a:pt x="10488" y="427521"/>
                  <a:pt x="0" y="333414"/>
                </a:cubicBezTo>
                <a:cubicBezTo>
                  <a:pt x="-7151" y="286181"/>
                  <a:pt x="3004" y="232080"/>
                  <a:pt x="0" y="166435"/>
                </a:cubicBezTo>
                <a:close/>
              </a:path>
              <a:path extrusionOk="0" h="499849" w="1693804">
                <a:moveTo>
                  <a:pt x="0" y="166435"/>
                </a:moveTo>
                <a:cubicBezTo>
                  <a:pt x="-18748" y="62951"/>
                  <a:pt x="66974" y="2830"/>
                  <a:pt x="166435" y="0"/>
                </a:cubicBezTo>
                <a:cubicBezTo>
                  <a:pt x="495553" y="35149"/>
                  <a:pt x="529849" y="-20693"/>
                  <a:pt x="874121" y="0"/>
                </a:cubicBezTo>
                <a:cubicBezTo>
                  <a:pt x="1218393" y="20693"/>
                  <a:pt x="1279312" y="11993"/>
                  <a:pt x="1527369" y="0"/>
                </a:cubicBezTo>
                <a:cubicBezTo>
                  <a:pt x="1613486" y="-3175"/>
                  <a:pt x="1708567" y="81569"/>
                  <a:pt x="1693804" y="166435"/>
                </a:cubicBezTo>
                <a:cubicBezTo>
                  <a:pt x="1688281" y="247315"/>
                  <a:pt x="1696798" y="270848"/>
                  <a:pt x="1693804" y="333414"/>
                </a:cubicBezTo>
                <a:cubicBezTo>
                  <a:pt x="1695870" y="421972"/>
                  <a:pt x="1612511" y="505805"/>
                  <a:pt x="1527369" y="499849"/>
                </a:cubicBezTo>
                <a:cubicBezTo>
                  <a:pt x="1274790" y="467132"/>
                  <a:pt x="1169979" y="502810"/>
                  <a:pt x="846902" y="499849"/>
                </a:cubicBezTo>
                <a:cubicBezTo>
                  <a:pt x="523825" y="496888"/>
                  <a:pt x="376385" y="477906"/>
                  <a:pt x="166435" y="499849"/>
                </a:cubicBezTo>
                <a:cubicBezTo>
                  <a:pt x="57325" y="498866"/>
                  <a:pt x="4545" y="412870"/>
                  <a:pt x="0" y="333414"/>
                </a:cubicBezTo>
                <a:cubicBezTo>
                  <a:pt x="2402" y="258058"/>
                  <a:pt x="2756" y="205063"/>
                  <a:pt x="0" y="166435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0"/>
          <p:cNvSpPr txBox="1"/>
          <p:nvPr/>
        </p:nvSpPr>
        <p:spPr>
          <a:xfrm>
            <a:off x="3925469" y="1883116"/>
            <a:ext cx="14702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전처리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0"/>
          <p:cNvSpPr txBox="1"/>
          <p:nvPr/>
        </p:nvSpPr>
        <p:spPr>
          <a:xfrm>
            <a:off x="4028061" y="3705714"/>
            <a:ext cx="1265090" cy="515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결측치 처리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6271520" y="2019304"/>
            <a:ext cx="2430024" cy="3866617"/>
          </a:xfrm>
          <a:custGeom>
            <a:rect b="b" l="l" r="r" t="t"/>
            <a:pathLst>
              <a:path extrusionOk="0" h="3866617" w="2430024">
                <a:moveTo>
                  <a:pt x="0" y="809125"/>
                </a:moveTo>
                <a:cubicBezTo>
                  <a:pt x="-76595" y="315012"/>
                  <a:pt x="280782" y="30579"/>
                  <a:pt x="809125" y="0"/>
                </a:cubicBezTo>
                <a:cubicBezTo>
                  <a:pt x="1015767" y="17947"/>
                  <a:pt x="1132228" y="7510"/>
                  <a:pt x="1231247" y="0"/>
                </a:cubicBezTo>
                <a:cubicBezTo>
                  <a:pt x="1330266" y="-7510"/>
                  <a:pt x="1475437" y="-12149"/>
                  <a:pt x="1620899" y="0"/>
                </a:cubicBezTo>
                <a:cubicBezTo>
                  <a:pt x="1973301" y="-51684"/>
                  <a:pt x="2476493" y="384461"/>
                  <a:pt x="2430024" y="809125"/>
                </a:cubicBezTo>
                <a:cubicBezTo>
                  <a:pt x="2450490" y="1016219"/>
                  <a:pt x="2450723" y="1165044"/>
                  <a:pt x="2430024" y="1326249"/>
                </a:cubicBezTo>
                <a:cubicBezTo>
                  <a:pt x="2409325" y="1487454"/>
                  <a:pt x="2409540" y="1733417"/>
                  <a:pt x="2430024" y="1933309"/>
                </a:cubicBezTo>
                <a:cubicBezTo>
                  <a:pt x="2450508" y="2133201"/>
                  <a:pt x="2415504" y="2236934"/>
                  <a:pt x="2430024" y="2450433"/>
                </a:cubicBezTo>
                <a:cubicBezTo>
                  <a:pt x="2444544" y="2663932"/>
                  <a:pt x="2451171" y="2895651"/>
                  <a:pt x="2430024" y="3057492"/>
                </a:cubicBezTo>
                <a:cubicBezTo>
                  <a:pt x="2499705" y="3521113"/>
                  <a:pt x="2053257" y="3864270"/>
                  <a:pt x="1620899" y="3866617"/>
                </a:cubicBezTo>
                <a:cubicBezTo>
                  <a:pt x="1484181" y="3861223"/>
                  <a:pt x="1396907" y="3846972"/>
                  <a:pt x="1215012" y="3866617"/>
                </a:cubicBezTo>
                <a:cubicBezTo>
                  <a:pt x="1033117" y="3886262"/>
                  <a:pt x="1010608" y="3853235"/>
                  <a:pt x="809125" y="3866617"/>
                </a:cubicBezTo>
                <a:cubicBezTo>
                  <a:pt x="369571" y="3875575"/>
                  <a:pt x="18761" y="3487933"/>
                  <a:pt x="0" y="3057492"/>
                </a:cubicBezTo>
                <a:cubicBezTo>
                  <a:pt x="23885" y="2906079"/>
                  <a:pt x="-20573" y="2620531"/>
                  <a:pt x="0" y="2495400"/>
                </a:cubicBezTo>
                <a:cubicBezTo>
                  <a:pt x="20573" y="2370269"/>
                  <a:pt x="17114" y="2146574"/>
                  <a:pt x="0" y="1933309"/>
                </a:cubicBezTo>
                <a:cubicBezTo>
                  <a:pt x="-17114" y="1720044"/>
                  <a:pt x="-24135" y="1626372"/>
                  <a:pt x="0" y="1326249"/>
                </a:cubicBezTo>
                <a:cubicBezTo>
                  <a:pt x="24135" y="1026126"/>
                  <a:pt x="-10763" y="1029571"/>
                  <a:pt x="0" y="809125"/>
                </a:cubicBezTo>
                <a:close/>
              </a:path>
            </a:pathLst>
          </a:custGeom>
          <a:noFill/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10"/>
          <p:cNvSpPr/>
          <p:nvPr/>
        </p:nvSpPr>
        <p:spPr>
          <a:xfrm flipH="1" rot="10800000">
            <a:off x="6404788" y="1826104"/>
            <a:ext cx="2163488" cy="499849"/>
          </a:xfrm>
          <a:custGeom>
            <a:rect b="b" l="l" r="r" t="t"/>
            <a:pathLst>
              <a:path extrusionOk="0" fill="none" h="499849" w="2163488">
                <a:moveTo>
                  <a:pt x="0" y="166435"/>
                </a:moveTo>
                <a:cubicBezTo>
                  <a:pt x="-15452" y="77052"/>
                  <a:pt x="60976" y="-9342"/>
                  <a:pt x="166435" y="0"/>
                </a:cubicBezTo>
                <a:cubicBezTo>
                  <a:pt x="374568" y="4270"/>
                  <a:pt x="535639" y="-14546"/>
                  <a:pt x="794947" y="0"/>
                </a:cubicBezTo>
                <a:cubicBezTo>
                  <a:pt x="1054255" y="14546"/>
                  <a:pt x="1235218" y="26526"/>
                  <a:pt x="1405153" y="0"/>
                </a:cubicBezTo>
                <a:cubicBezTo>
                  <a:pt x="1575088" y="-26526"/>
                  <a:pt x="1828803" y="26638"/>
                  <a:pt x="1997053" y="0"/>
                </a:cubicBezTo>
                <a:cubicBezTo>
                  <a:pt x="2068438" y="845"/>
                  <a:pt x="2164686" y="72355"/>
                  <a:pt x="2163488" y="166435"/>
                </a:cubicBezTo>
                <a:cubicBezTo>
                  <a:pt x="2156885" y="243471"/>
                  <a:pt x="2169031" y="283517"/>
                  <a:pt x="2163488" y="333414"/>
                </a:cubicBezTo>
                <a:cubicBezTo>
                  <a:pt x="2166189" y="430681"/>
                  <a:pt x="2073485" y="508017"/>
                  <a:pt x="1997053" y="499849"/>
                </a:cubicBezTo>
                <a:cubicBezTo>
                  <a:pt x="1799545" y="513013"/>
                  <a:pt x="1629546" y="484451"/>
                  <a:pt x="1368541" y="499849"/>
                </a:cubicBezTo>
                <a:cubicBezTo>
                  <a:pt x="1107536" y="515247"/>
                  <a:pt x="930607" y="497543"/>
                  <a:pt x="813253" y="499849"/>
                </a:cubicBezTo>
                <a:cubicBezTo>
                  <a:pt x="695899" y="502155"/>
                  <a:pt x="425610" y="507739"/>
                  <a:pt x="166435" y="499849"/>
                </a:cubicBezTo>
                <a:cubicBezTo>
                  <a:pt x="87420" y="504365"/>
                  <a:pt x="3079" y="435704"/>
                  <a:pt x="0" y="333414"/>
                </a:cubicBezTo>
                <a:cubicBezTo>
                  <a:pt x="-4589" y="284351"/>
                  <a:pt x="7637" y="206152"/>
                  <a:pt x="0" y="166435"/>
                </a:cubicBezTo>
                <a:close/>
              </a:path>
              <a:path extrusionOk="0" h="499849" w="2163488">
                <a:moveTo>
                  <a:pt x="0" y="166435"/>
                </a:moveTo>
                <a:cubicBezTo>
                  <a:pt x="-18748" y="62951"/>
                  <a:pt x="66974" y="2830"/>
                  <a:pt x="166435" y="0"/>
                </a:cubicBezTo>
                <a:cubicBezTo>
                  <a:pt x="383236" y="-12353"/>
                  <a:pt x="516007" y="17867"/>
                  <a:pt x="813253" y="0"/>
                </a:cubicBezTo>
                <a:cubicBezTo>
                  <a:pt x="1110499" y="-17867"/>
                  <a:pt x="1267246" y="-19759"/>
                  <a:pt x="1405153" y="0"/>
                </a:cubicBezTo>
                <a:cubicBezTo>
                  <a:pt x="1543060" y="19759"/>
                  <a:pt x="1736656" y="-12925"/>
                  <a:pt x="1997053" y="0"/>
                </a:cubicBezTo>
                <a:cubicBezTo>
                  <a:pt x="2088133" y="-2705"/>
                  <a:pt x="2169426" y="52542"/>
                  <a:pt x="2163488" y="166435"/>
                </a:cubicBezTo>
                <a:cubicBezTo>
                  <a:pt x="2168806" y="203494"/>
                  <a:pt x="2157574" y="274100"/>
                  <a:pt x="2163488" y="333414"/>
                </a:cubicBezTo>
                <a:cubicBezTo>
                  <a:pt x="2161891" y="410105"/>
                  <a:pt x="2082398" y="508986"/>
                  <a:pt x="1997053" y="499849"/>
                </a:cubicBezTo>
                <a:cubicBezTo>
                  <a:pt x="1718190" y="523368"/>
                  <a:pt x="1707848" y="526312"/>
                  <a:pt x="1423459" y="499849"/>
                </a:cubicBezTo>
                <a:cubicBezTo>
                  <a:pt x="1139070" y="473386"/>
                  <a:pt x="1049019" y="484477"/>
                  <a:pt x="813253" y="499849"/>
                </a:cubicBezTo>
                <a:cubicBezTo>
                  <a:pt x="577487" y="515221"/>
                  <a:pt x="319636" y="530329"/>
                  <a:pt x="166435" y="499849"/>
                </a:cubicBezTo>
                <a:cubicBezTo>
                  <a:pt x="88919" y="485616"/>
                  <a:pt x="3845" y="422855"/>
                  <a:pt x="0" y="333414"/>
                </a:cubicBezTo>
                <a:cubicBezTo>
                  <a:pt x="8318" y="255548"/>
                  <a:pt x="7986" y="247376"/>
                  <a:pt x="0" y="166435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10"/>
          <p:cNvSpPr txBox="1"/>
          <p:nvPr/>
        </p:nvSpPr>
        <p:spPr>
          <a:xfrm>
            <a:off x="6518959" y="1875974"/>
            <a:ext cx="19351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탐색적 데이터 분석</a:t>
            </a:r>
            <a:endParaRPr/>
          </a:p>
        </p:txBody>
      </p:sp>
      <p:sp>
        <p:nvSpPr>
          <p:cNvPr id="425" name="Google Shape;425;p10"/>
          <p:cNvSpPr txBox="1"/>
          <p:nvPr/>
        </p:nvSpPr>
        <p:spPr>
          <a:xfrm>
            <a:off x="6518960" y="2885012"/>
            <a:ext cx="1935145" cy="236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시각화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구매량 시계열 변화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 별 구매량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구매횟수 상관관계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탐색적 요인분석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658170" y="2029917"/>
            <a:ext cx="2430024" cy="3866617"/>
          </a:xfrm>
          <a:custGeom>
            <a:rect b="b" l="l" r="r" t="t"/>
            <a:pathLst>
              <a:path extrusionOk="0" h="3866617" w="2430024">
                <a:moveTo>
                  <a:pt x="0" y="809125"/>
                </a:moveTo>
                <a:cubicBezTo>
                  <a:pt x="-76595" y="315012"/>
                  <a:pt x="280782" y="30579"/>
                  <a:pt x="809125" y="0"/>
                </a:cubicBezTo>
                <a:cubicBezTo>
                  <a:pt x="1015767" y="17947"/>
                  <a:pt x="1132228" y="7510"/>
                  <a:pt x="1231247" y="0"/>
                </a:cubicBezTo>
                <a:cubicBezTo>
                  <a:pt x="1330266" y="-7510"/>
                  <a:pt x="1475437" y="-12149"/>
                  <a:pt x="1620899" y="0"/>
                </a:cubicBezTo>
                <a:cubicBezTo>
                  <a:pt x="1973301" y="-51684"/>
                  <a:pt x="2476493" y="384461"/>
                  <a:pt x="2430024" y="809125"/>
                </a:cubicBezTo>
                <a:cubicBezTo>
                  <a:pt x="2450490" y="1016219"/>
                  <a:pt x="2450723" y="1165044"/>
                  <a:pt x="2430024" y="1326249"/>
                </a:cubicBezTo>
                <a:cubicBezTo>
                  <a:pt x="2409325" y="1487454"/>
                  <a:pt x="2409540" y="1733417"/>
                  <a:pt x="2430024" y="1933309"/>
                </a:cubicBezTo>
                <a:cubicBezTo>
                  <a:pt x="2450508" y="2133201"/>
                  <a:pt x="2415504" y="2236934"/>
                  <a:pt x="2430024" y="2450433"/>
                </a:cubicBezTo>
                <a:cubicBezTo>
                  <a:pt x="2444544" y="2663932"/>
                  <a:pt x="2451171" y="2895651"/>
                  <a:pt x="2430024" y="3057492"/>
                </a:cubicBezTo>
                <a:cubicBezTo>
                  <a:pt x="2499705" y="3521113"/>
                  <a:pt x="2053257" y="3864270"/>
                  <a:pt x="1620899" y="3866617"/>
                </a:cubicBezTo>
                <a:cubicBezTo>
                  <a:pt x="1484181" y="3861223"/>
                  <a:pt x="1396907" y="3846972"/>
                  <a:pt x="1215012" y="3866617"/>
                </a:cubicBezTo>
                <a:cubicBezTo>
                  <a:pt x="1033117" y="3886262"/>
                  <a:pt x="1010608" y="3853235"/>
                  <a:pt x="809125" y="3866617"/>
                </a:cubicBezTo>
                <a:cubicBezTo>
                  <a:pt x="369571" y="3875575"/>
                  <a:pt x="18761" y="3487933"/>
                  <a:pt x="0" y="3057492"/>
                </a:cubicBezTo>
                <a:cubicBezTo>
                  <a:pt x="23885" y="2906079"/>
                  <a:pt x="-20573" y="2620531"/>
                  <a:pt x="0" y="2495400"/>
                </a:cubicBezTo>
                <a:cubicBezTo>
                  <a:pt x="20573" y="2370269"/>
                  <a:pt x="17114" y="2146574"/>
                  <a:pt x="0" y="1933309"/>
                </a:cubicBezTo>
                <a:cubicBezTo>
                  <a:pt x="-17114" y="1720044"/>
                  <a:pt x="-24135" y="1626372"/>
                  <a:pt x="0" y="1326249"/>
                </a:cubicBezTo>
                <a:cubicBezTo>
                  <a:pt x="24135" y="1026126"/>
                  <a:pt x="-10763" y="1029571"/>
                  <a:pt x="0" y="809125"/>
                </a:cubicBezTo>
                <a:close/>
              </a:path>
            </a:pathLst>
          </a:custGeom>
          <a:noFill/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1166600" y="1815491"/>
            <a:ext cx="1413164" cy="499849"/>
          </a:xfrm>
          <a:custGeom>
            <a:rect b="b" l="l" r="r" t="t"/>
            <a:pathLst>
              <a:path extrusionOk="0" fill="none" h="499849" w="1413164">
                <a:moveTo>
                  <a:pt x="0" y="166435"/>
                </a:moveTo>
                <a:cubicBezTo>
                  <a:pt x="3601" y="78926"/>
                  <a:pt x="84002" y="-8306"/>
                  <a:pt x="166435" y="0"/>
                </a:cubicBezTo>
                <a:cubicBezTo>
                  <a:pt x="423263" y="-9003"/>
                  <a:pt x="501803" y="-20246"/>
                  <a:pt x="706582" y="0"/>
                </a:cubicBezTo>
                <a:cubicBezTo>
                  <a:pt x="911361" y="20246"/>
                  <a:pt x="977649" y="-26236"/>
                  <a:pt x="1246729" y="0"/>
                </a:cubicBezTo>
                <a:cubicBezTo>
                  <a:pt x="1332692" y="-12144"/>
                  <a:pt x="1413523" y="69661"/>
                  <a:pt x="1413164" y="166435"/>
                </a:cubicBezTo>
                <a:cubicBezTo>
                  <a:pt x="1414446" y="201604"/>
                  <a:pt x="1418647" y="263905"/>
                  <a:pt x="1413164" y="333414"/>
                </a:cubicBezTo>
                <a:cubicBezTo>
                  <a:pt x="1392629" y="426179"/>
                  <a:pt x="1339847" y="497689"/>
                  <a:pt x="1246729" y="499849"/>
                </a:cubicBezTo>
                <a:cubicBezTo>
                  <a:pt x="996099" y="478965"/>
                  <a:pt x="924932" y="483910"/>
                  <a:pt x="695779" y="499849"/>
                </a:cubicBezTo>
                <a:cubicBezTo>
                  <a:pt x="466626" y="515789"/>
                  <a:pt x="389531" y="474160"/>
                  <a:pt x="166435" y="499849"/>
                </a:cubicBezTo>
                <a:cubicBezTo>
                  <a:pt x="73881" y="482749"/>
                  <a:pt x="10488" y="427521"/>
                  <a:pt x="0" y="333414"/>
                </a:cubicBezTo>
                <a:cubicBezTo>
                  <a:pt x="-7151" y="286181"/>
                  <a:pt x="3004" y="232080"/>
                  <a:pt x="0" y="166435"/>
                </a:cubicBezTo>
                <a:close/>
              </a:path>
              <a:path extrusionOk="0" h="499849" w="1413164">
                <a:moveTo>
                  <a:pt x="0" y="166435"/>
                </a:moveTo>
                <a:cubicBezTo>
                  <a:pt x="-18748" y="62951"/>
                  <a:pt x="66974" y="2830"/>
                  <a:pt x="166435" y="0"/>
                </a:cubicBezTo>
                <a:cubicBezTo>
                  <a:pt x="372506" y="23037"/>
                  <a:pt x="603024" y="-24467"/>
                  <a:pt x="728188" y="0"/>
                </a:cubicBezTo>
                <a:cubicBezTo>
                  <a:pt x="853352" y="24467"/>
                  <a:pt x="1089984" y="25710"/>
                  <a:pt x="1246729" y="0"/>
                </a:cubicBezTo>
                <a:cubicBezTo>
                  <a:pt x="1332846" y="-3175"/>
                  <a:pt x="1427927" y="81569"/>
                  <a:pt x="1413164" y="166435"/>
                </a:cubicBezTo>
                <a:cubicBezTo>
                  <a:pt x="1407641" y="247315"/>
                  <a:pt x="1416158" y="270848"/>
                  <a:pt x="1413164" y="333414"/>
                </a:cubicBezTo>
                <a:cubicBezTo>
                  <a:pt x="1415230" y="421972"/>
                  <a:pt x="1331871" y="505805"/>
                  <a:pt x="1246729" y="499849"/>
                </a:cubicBezTo>
                <a:cubicBezTo>
                  <a:pt x="1030674" y="509330"/>
                  <a:pt x="847550" y="498887"/>
                  <a:pt x="706582" y="499849"/>
                </a:cubicBezTo>
                <a:cubicBezTo>
                  <a:pt x="565614" y="500811"/>
                  <a:pt x="278238" y="478322"/>
                  <a:pt x="166435" y="499849"/>
                </a:cubicBezTo>
                <a:cubicBezTo>
                  <a:pt x="57325" y="498866"/>
                  <a:pt x="4545" y="412870"/>
                  <a:pt x="0" y="333414"/>
                </a:cubicBezTo>
                <a:cubicBezTo>
                  <a:pt x="2402" y="258058"/>
                  <a:pt x="2756" y="205063"/>
                  <a:pt x="0" y="166435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0"/>
          <p:cNvSpPr txBox="1"/>
          <p:nvPr/>
        </p:nvSpPr>
        <p:spPr>
          <a:xfrm>
            <a:off x="1232967" y="1886586"/>
            <a:ext cx="12650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/>
          </a:p>
        </p:txBody>
      </p:sp>
      <p:sp>
        <p:nvSpPr>
          <p:cNvPr id="429" name="Google Shape;429;p10"/>
          <p:cNvSpPr txBox="1"/>
          <p:nvPr/>
        </p:nvSpPr>
        <p:spPr>
          <a:xfrm>
            <a:off x="1008202" y="3103374"/>
            <a:ext cx="1729961" cy="190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 정보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제휴사 이용 정보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구매 정보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분류 정보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/>
          <p:nvPr/>
        </p:nvSpPr>
        <p:spPr>
          <a:xfrm>
            <a:off x="9078194" y="2018840"/>
            <a:ext cx="2430024" cy="3866617"/>
          </a:xfrm>
          <a:custGeom>
            <a:rect b="b" l="l" r="r" t="t"/>
            <a:pathLst>
              <a:path extrusionOk="0" h="3866617" w="2430024">
                <a:moveTo>
                  <a:pt x="0" y="809125"/>
                </a:moveTo>
                <a:cubicBezTo>
                  <a:pt x="-76595" y="315012"/>
                  <a:pt x="280782" y="30579"/>
                  <a:pt x="809125" y="0"/>
                </a:cubicBezTo>
                <a:cubicBezTo>
                  <a:pt x="1015767" y="17947"/>
                  <a:pt x="1132228" y="7510"/>
                  <a:pt x="1231247" y="0"/>
                </a:cubicBezTo>
                <a:cubicBezTo>
                  <a:pt x="1330266" y="-7510"/>
                  <a:pt x="1475437" y="-12149"/>
                  <a:pt x="1620899" y="0"/>
                </a:cubicBezTo>
                <a:cubicBezTo>
                  <a:pt x="1973301" y="-51684"/>
                  <a:pt x="2476493" y="384461"/>
                  <a:pt x="2430024" y="809125"/>
                </a:cubicBezTo>
                <a:cubicBezTo>
                  <a:pt x="2450490" y="1016219"/>
                  <a:pt x="2450723" y="1165044"/>
                  <a:pt x="2430024" y="1326249"/>
                </a:cubicBezTo>
                <a:cubicBezTo>
                  <a:pt x="2409325" y="1487454"/>
                  <a:pt x="2409540" y="1733417"/>
                  <a:pt x="2430024" y="1933309"/>
                </a:cubicBezTo>
                <a:cubicBezTo>
                  <a:pt x="2450508" y="2133201"/>
                  <a:pt x="2415504" y="2236934"/>
                  <a:pt x="2430024" y="2450433"/>
                </a:cubicBezTo>
                <a:cubicBezTo>
                  <a:pt x="2444544" y="2663932"/>
                  <a:pt x="2451171" y="2895651"/>
                  <a:pt x="2430024" y="3057492"/>
                </a:cubicBezTo>
                <a:cubicBezTo>
                  <a:pt x="2499705" y="3521113"/>
                  <a:pt x="2053257" y="3864270"/>
                  <a:pt x="1620899" y="3866617"/>
                </a:cubicBezTo>
                <a:cubicBezTo>
                  <a:pt x="1484181" y="3861223"/>
                  <a:pt x="1396907" y="3846972"/>
                  <a:pt x="1215012" y="3866617"/>
                </a:cubicBezTo>
                <a:cubicBezTo>
                  <a:pt x="1033117" y="3886262"/>
                  <a:pt x="1010608" y="3853235"/>
                  <a:pt x="809125" y="3866617"/>
                </a:cubicBezTo>
                <a:cubicBezTo>
                  <a:pt x="369571" y="3875575"/>
                  <a:pt x="18761" y="3487933"/>
                  <a:pt x="0" y="3057492"/>
                </a:cubicBezTo>
                <a:cubicBezTo>
                  <a:pt x="23885" y="2906079"/>
                  <a:pt x="-20573" y="2620531"/>
                  <a:pt x="0" y="2495400"/>
                </a:cubicBezTo>
                <a:cubicBezTo>
                  <a:pt x="20573" y="2370269"/>
                  <a:pt x="17114" y="2146574"/>
                  <a:pt x="0" y="1933309"/>
                </a:cubicBezTo>
                <a:cubicBezTo>
                  <a:pt x="-17114" y="1720044"/>
                  <a:pt x="-24135" y="1626372"/>
                  <a:pt x="0" y="1326249"/>
                </a:cubicBezTo>
                <a:cubicBezTo>
                  <a:pt x="24135" y="1026126"/>
                  <a:pt x="-10763" y="1029571"/>
                  <a:pt x="0" y="809125"/>
                </a:cubicBezTo>
                <a:close/>
              </a:path>
            </a:pathLst>
          </a:custGeom>
          <a:noFill/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10"/>
          <p:cNvSpPr/>
          <p:nvPr/>
        </p:nvSpPr>
        <p:spPr>
          <a:xfrm>
            <a:off x="9585535" y="1826568"/>
            <a:ext cx="1415343" cy="499849"/>
          </a:xfrm>
          <a:custGeom>
            <a:rect b="b" l="l" r="r" t="t"/>
            <a:pathLst>
              <a:path extrusionOk="0" fill="none" h="499849" w="1415343">
                <a:moveTo>
                  <a:pt x="0" y="166435"/>
                </a:moveTo>
                <a:cubicBezTo>
                  <a:pt x="3601" y="78926"/>
                  <a:pt x="84002" y="-8306"/>
                  <a:pt x="166435" y="0"/>
                </a:cubicBezTo>
                <a:cubicBezTo>
                  <a:pt x="390406" y="15082"/>
                  <a:pt x="505836" y="-15263"/>
                  <a:pt x="707672" y="0"/>
                </a:cubicBezTo>
                <a:cubicBezTo>
                  <a:pt x="909508" y="15263"/>
                  <a:pt x="978718" y="22867"/>
                  <a:pt x="1248908" y="0"/>
                </a:cubicBezTo>
                <a:cubicBezTo>
                  <a:pt x="1334871" y="-12144"/>
                  <a:pt x="1415702" y="69661"/>
                  <a:pt x="1415343" y="166435"/>
                </a:cubicBezTo>
                <a:cubicBezTo>
                  <a:pt x="1416625" y="201604"/>
                  <a:pt x="1420826" y="263905"/>
                  <a:pt x="1415343" y="333414"/>
                </a:cubicBezTo>
                <a:cubicBezTo>
                  <a:pt x="1394808" y="426179"/>
                  <a:pt x="1342026" y="497689"/>
                  <a:pt x="1248908" y="499849"/>
                </a:cubicBezTo>
                <a:cubicBezTo>
                  <a:pt x="1041749" y="488900"/>
                  <a:pt x="904650" y="491790"/>
                  <a:pt x="696847" y="499849"/>
                </a:cubicBezTo>
                <a:cubicBezTo>
                  <a:pt x="489044" y="507908"/>
                  <a:pt x="389462" y="523608"/>
                  <a:pt x="166435" y="499849"/>
                </a:cubicBezTo>
                <a:cubicBezTo>
                  <a:pt x="73881" y="482749"/>
                  <a:pt x="10488" y="427521"/>
                  <a:pt x="0" y="333414"/>
                </a:cubicBezTo>
                <a:cubicBezTo>
                  <a:pt x="-7151" y="286181"/>
                  <a:pt x="3004" y="232080"/>
                  <a:pt x="0" y="166435"/>
                </a:cubicBezTo>
                <a:close/>
              </a:path>
              <a:path extrusionOk="0" h="499849" w="1415343">
                <a:moveTo>
                  <a:pt x="0" y="166435"/>
                </a:moveTo>
                <a:cubicBezTo>
                  <a:pt x="-18748" y="62951"/>
                  <a:pt x="66974" y="2830"/>
                  <a:pt x="166435" y="0"/>
                </a:cubicBezTo>
                <a:cubicBezTo>
                  <a:pt x="399655" y="-15840"/>
                  <a:pt x="484166" y="-15621"/>
                  <a:pt x="729321" y="0"/>
                </a:cubicBezTo>
                <a:cubicBezTo>
                  <a:pt x="974476" y="15621"/>
                  <a:pt x="1102175" y="973"/>
                  <a:pt x="1248908" y="0"/>
                </a:cubicBezTo>
                <a:cubicBezTo>
                  <a:pt x="1335025" y="-3175"/>
                  <a:pt x="1430106" y="81569"/>
                  <a:pt x="1415343" y="166435"/>
                </a:cubicBezTo>
                <a:cubicBezTo>
                  <a:pt x="1409820" y="247315"/>
                  <a:pt x="1418337" y="270848"/>
                  <a:pt x="1415343" y="333414"/>
                </a:cubicBezTo>
                <a:cubicBezTo>
                  <a:pt x="1417409" y="421972"/>
                  <a:pt x="1334050" y="505805"/>
                  <a:pt x="1248908" y="499849"/>
                </a:cubicBezTo>
                <a:cubicBezTo>
                  <a:pt x="1123108" y="509587"/>
                  <a:pt x="885103" y="518204"/>
                  <a:pt x="707672" y="499849"/>
                </a:cubicBezTo>
                <a:cubicBezTo>
                  <a:pt x="530241" y="481494"/>
                  <a:pt x="311440" y="510998"/>
                  <a:pt x="166435" y="499849"/>
                </a:cubicBezTo>
                <a:cubicBezTo>
                  <a:pt x="57325" y="498866"/>
                  <a:pt x="4545" y="412870"/>
                  <a:pt x="0" y="333414"/>
                </a:cubicBezTo>
                <a:cubicBezTo>
                  <a:pt x="2402" y="258058"/>
                  <a:pt x="2756" y="205063"/>
                  <a:pt x="0" y="166435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9893097" y="1907365"/>
            <a:ext cx="8002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/>
          </a:p>
        </p:txBody>
      </p:sp>
      <p:sp>
        <p:nvSpPr>
          <p:cNvPr id="433" name="Google Shape;433;p10"/>
          <p:cNvSpPr txBox="1"/>
          <p:nvPr/>
        </p:nvSpPr>
        <p:spPr>
          <a:xfrm>
            <a:off x="9679897" y="2884548"/>
            <a:ext cx="1226618" cy="2362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군집화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-DBSCAN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연관분석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-Apriori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11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11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441" name="Google Shape;441;p11"/>
          <p:cNvSpPr txBox="1"/>
          <p:nvPr/>
        </p:nvSpPr>
        <p:spPr>
          <a:xfrm>
            <a:off x="703693" y="686923"/>
            <a:ext cx="40920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데이터 전처리_결측치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1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11"/>
          <p:cNvSpPr txBox="1"/>
          <p:nvPr/>
        </p:nvSpPr>
        <p:spPr>
          <a:xfrm>
            <a:off x="2028393" y="1472771"/>
            <a:ext cx="13773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결측치 파악</a:t>
            </a:r>
            <a:endParaRPr/>
          </a:p>
        </p:txBody>
      </p:sp>
      <p:sp>
        <p:nvSpPr>
          <p:cNvPr id="444" name="Google Shape;444;p11"/>
          <p:cNvSpPr txBox="1"/>
          <p:nvPr/>
        </p:nvSpPr>
        <p:spPr>
          <a:xfrm>
            <a:off x="834957" y="6117240"/>
            <a:ext cx="37641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br_c컬럼에 온라인 구매 데이터 결측치 확인</a:t>
            </a:r>
            <a:endParaRPr/>
          </a:p>
        </p:txBody>
      </p:sp>
      <p:pic>
        <p:nvPicPr>
          <p:cNvPr id="445" name="Google Shape;4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063" y="2143978"/>
            <a:ext cx="5026653" cy="325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307" y="1934795"/>
            <a:ext cx="3197472" cy="4063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1"/>
          <p:cNvSpPr txBox="1"/>
          <p:nvPr/>
        </p:nvSpPr>
        <p:spPr>
          <a:xfrm>
            <a:off x="5552905" y="3468835"/>
            <a:ext cx="4507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1"/>
          <p:cNvSpPr txBox="1"/>
          <p:nvPr/>
        </p:nvSpPr>
        <p:spPr>
          <a:xfrm>
            <a:off x="6003669" y="5529475"/>
            <a:ext cx="6149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구매 데이터의 지점구분 컬럼을 'A0x0000'으로 채워서 결측치 제거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"/>
          <p:cNvSpPr/>
          <p:nvPr/>
        </p:nvSpPr>
        <p:spPr>
          <a:xfrm>
            <a:off x="5681961" y="3789558"/>
            <a:ext cx="5722645" cy="239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4" name="Google Shape;4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10462" y="2311594"/>
            <a:ext cx="3538975" cy="412253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2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12"/>
          <p:cNvSpPr txBox="1"/>
          <p:nvPr/>
        </p:nvSpPr>
        <p:spPr>
          <a:xfrm>
            <a:off x="703693" y="686923"/>
            <a:ext cx="2789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분석 대상 선정</a:t>
            </a:r>
            <a:endParaRPr/>
          </a:p>
        </p:txBody>
      </p:sp>
      <p:sp>
        <p:nvSpPr>
          <p:cNvPr id="458" name="Google Shape;458;p12"/>
          <p:cNvSpPr txBox="1"/>
          <p:nvPr/>
        </p:nvSpPr>
        <p:spPr>
          <a:xfrm>
            <a:off x="5848461" y="4549869"/>
            <a:ext cx="5404043" cy="97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도중 20대와 30대의 소비패턴이 큰 차이가 있는 것을 파악해 본 분석에서는 20대를 기준으로 분석을 진행함.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12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460" name="Google Shape;460;p12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12"/>
          <p:cNvSpPr txBox="1"/>
          <p:nvPr/>
        </p:nvSpPr>
        <p:spPr>
          <a:xfrm>
            <a:off x="787394" y="1673211"/>
            <a:ext cx="31593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대상 : 20대</a:t>
            </a:r>
            <a:endParaRPr/>
          </a:p>
        </p:txBody>
      </p:sp>
      <p:sp>
        <p:nvSpPr>
          <p:cNvPr id="462" name="Google Shape;462;p12"/>
          <p:cNvSpPr/>
          <p:nvPr/>
        </p:nvSpPr>
        <p:spPr>
          <a:xfrm>
            <a:off x="731784" y="1682254"/>
            <a:ext cx="76230" cy="368196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12"/>
          <p:cNvSpPr txBox="1"/>
          <p:nvPr/>
        </p:nvSpPr>
        <p:spPr>
          <a:xfrm>
            <a:off x="4801539" y="1719335"/>
            <a:ext cx="3068207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</a:t>
            </a: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밀레니얼 세대 + Z세대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일반적으로 2030세대를 의미 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2"/>
          <p:cNvSpPr txBox="1"/>
          <p:nvPr/>
        </p:nvSpPr>
        <p:spPr>
          <a:xfrm>
            <a:off x="8333079" y="2206786"/>
            <a:ext cx="4507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56152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2800">
              <a:solidFill>
                <a:srgbClr val="25615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2"/>
          <p:cNvSpPr txBox="1"/>
          <p:nvPr/>
        </p:nvSpPr>
        <p:spPr>
          <a:xfrm>
            <a:off x="9462480" y="2168314"/>
            <a:ext cx="177322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20대로 축소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8237372" y="3463086"/>
            <a:ext cx="576000" cy="576000"/>
          </a:xfrm>
          <a:prstGeom prst="ellipse">
            <a:avLst/>
          </a:prstGeom>
          <a:solidFill>
            <a:srgbClr val="006ECD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3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13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13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475" name="Google Shape;475;p13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3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814" y="1862160"/>
            <a:ext cx="5362963" cy="45821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3"/>
          <p:cNvSpPr txBox="1"/>
          <p:nvPr/>
        </p:nvSpPr>
        <p:spPr>
          <a:xfrm>
            <a:off x="7532974" y="5790399"/>
            <a:ext cx="26404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구매량이 5월 말부터 감소</a:t>
            </a:r>
            <a:endParaRPr/>
          </a:p>
        </p:txBody>
      </p:sp>
      <p:sp>
        <p:nvSpPr>
          <p:cNvPr id="479" name="Google Shape;479;p13"/>
          <p:cNvSpPr txBox="1"/>
          <p:nvPr/>
        </p:nvSpPr>
        <p:spPr>
          <a:xfrm>
            <a:off x="6818563" y="1995148"/>
            <a:ext cx="4358886" cy="1304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유통사에서 전반적으로 같은 시기에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온라인 감소/오프라인 증가 양상을 띰.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백신 때문에 온라인 소비 자체가 감소한 것으로 보임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"/>
          <p:cNvSpPr txBox="1"/>
          <p:nvPr/>
        </p:nvSpPr>
        <p:spPr>
          <a:xfrm>
            <a:off x="6818563" y="3983894"/>
            <a:ext cx="4781316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이벤트로 인한 소비 변화가 있어서 온오프라인 구분은 프로젝트 목적에 맞지 않아 분석 의미가 없을 것이라 판단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"/>
          <p:cNvSpPr txBox="1"/>
          <p:nvPr/>
        </p:nvSpPr>
        <p:spPr>
          <a:xfrm>
            <a:off x="6818563" y="1610136"/>
            <a:ext cx="11042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13"/>
          <p:cNvCxnSpPr/>
          <p:nvPr/>
        </p:nvCxnSpPr>
        <p:spPr>
          <a:xfrm>
            <a:off x="6918712" y="1989063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3" name="Google Shape;483;p13"/>
          <p:cNvSpPr txBox="1"/>
          <p:nvPr/>
        </p:nvSpPr>
        <p:spPr>
          <a:xfrm>
            <a:off x="6818562" y="3583821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인사이트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13"/>
          <p:cNvCxnSpPr/>
          <p:nvPr/>
        </p:nvCxnSpPr>
        <p:spPr>
          <a:xfrm>
            <a:off x="6918712" y="3962748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13"/>
          <p:cNvSpPr/>
          <p:nvPr/>
        </p:nvSpPr>
        <p:spPr>
          <a:xfrm>
            <a:off x="2774827" y="5869935"/>
            <a:ext cx="272253" cy="272253"/>
          </a:xfrm>
          <a:prstGeom prst="ellipse">
            <a:avLst/>
          </a:prstGeom>
          <a:solidFill>
            <a:srgbClr val="FFD966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6" name="Google Shape;486;p13"/>
          <p:cNvCxnSpPr/>
          <p:nvPr/>
        </p:nvCxnSpPr>
        <p:spPr>
          <a:xfrm rot="10800000">
            <a:off x="3047080" y="6006061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FFE7A3"/>
            </a:solidFill>
            <a:prstDash val="solid"/>
            <a:miter lim="800000"/>
            <a:headEnd len="lg" w="lg" type="triangle"/>
            <a:tailEnd len="sm" w="sm" type="none"/>
          </a:ln>
        </p:spPr>
      </p:cxnSp>
      <p:sp>
        <p:nvSpPr>
          <p:cNvPr id="487" name="Google Shape;487;p13"/>
          <p:cNvSpPr txBox="1"/>
          <p:nvPr/>
        </p:nvSpPr>
        <p:spPr>
          <a:xfrm>
            <a:off x="1106391" y="1449356"/>
            <a:ext cx="46378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마트, 슈퍼, 편의점, 온라인 별 구매량 시계열 변화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4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14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14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495" name="Google Shape;495;p14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4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7" name="Google Shape;497;p14"/>
          <p:cNvGrpSpPr/>
          <p:nvPr/>
        </p:nvGrpSpPr>
        <p:grpSpPr>
          <a:xfrm>
            <a:off x="2209800" y="1449356"/>
            <a:ext cx="7772400" cy="2900497"/>
            <a:chOff x="491972" y="1449356"/>
            <a:chExt cx="7772400" cy="2900497"/>
          </a:xfrm>
        </p:grpSpPr>
        <p:pic>
          <p:nvPicPr>
            <p:cNvPr id="498" name="Google Shape;49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972" y="1909100"/>
              <a:ext cx="7772400" cy="2440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14"/>
            <p:cNvSpPr txBox="1"/>
            <p:nvPr/>
          </p:nvSpPr>
          <p:spPr>
            <a:xfrm>
              <a:off x="2655585" y="1449356"/>
              <a:ext cx="34451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마트, 슈퍼, 편의점 시간대 별 구매량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4"/>
          <p:cNvGrpSpPr/>
          <p:nvPr/>
        </p:nvGrpSpPr>
        <p:grpSpPr>
          <a:xfrm>
            <a:off x="3182670" y="4532618"/>
            <a:ext cx="5826661" cy="1752052"/>
            <a:chOff x="2209799" y="4527382"/>
            <a:chExt cx="5826661" cy="1752052"/>
          </a:xfrm>
        </p:grpSpPr>
        <p:sp>
          <p:nvSpPr>
            <p:cNvPr id="501" name="Google Shape;501;p14"/>
            <p:cNvSpPr txBox="1"/>
            <p:nvPr/>
          </p:nvSpPr>
          <p:spPr>
            <a:xfrm>
              <a:off x="2209799" y="4975231"/>
              <a:ext cx="5826661" cy="130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마트와 슈퍼는 다소 비슷한 형태를 띠나,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편의점의 이용시간대 분포가 상이해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구매시간 데이터를 사용하려면 마트와 편의점을 분리해 사용해야함</a:t>
              </a:r>
              <a:endParaRPr/>
            </a:p>
          </p:txBody>
        </p:sp>
        <p:sp>
          <p:nvSpPr>
            <p:cNvPr id="502" name="Google Shape;502;p14"/>
            <p:cNvSpPr txBox="1"/>
            <p:nvPr/>
          </p:nvSpPr>
          <p:spPr>
            <a:xfrm>
              <a:off x="2209799" y="4527382"/>
              <a:ext cx="168027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인사이트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3" name="Google Shape;503;p14"/>
            <p:cNvCxnSpPr/>
            <p:nvPr/>
          </p:nvCxnSpPr>
          <p:spPr>
            <a:xfrm>
              <a:off x="2309949" y="4906309"/>
              <a:ext cx="5508638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15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11" name="Google Shape;511;p15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5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693" y="2042105"/>
            <a:ext cx="3603770" cy="2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5"/>
          <p:cNvSpPr txBox="1"/>
          <p:nvPr/>
        </p:nvSpPr>
        <p:spPr>
          <a:xfrm>
            <a:off x="1174124" y="1640654"/>
            <a:ext cx="266290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마트, 편의점 요일별 구매량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498" y="1422737"/>
            <a:ext cx="6554530" cy="340578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5"/>
          <p:cNvSpPr txBox="1"/>
          <p:nvPr/>
        </p:nvSpPr>
        <p:spPr>
          <a:xfrm>
            <a:off x="5884248" y="1022627"/>
            <a:ext cx="50770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마트, 편의점 요일/시간별 구매량(좌-마트, 우, 편의점)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5"/>
          <p:cNvGrpSpPr/>
          <p:nvPr/>
        </p:nvGrpSpPr>
        <p:grpSpPr>
          <a:xfrm>
            <a:off x="3182670" y="4942880"/>
            <a:ext cx="5826661" cy="1336554"/>
            <a:chOff x="2209799" y="4527382"/>
            <a:chExt cx="5826661" cy="1336554"/>
          </a:xfrm>
        </p:grpSpPr>
        <p:sp>
          <p:nvSpPr>
            <p:cNvPr id="518" name="Google Shape;518;p15"/>
            <p:cNvSpPr txBox="1"/>
            <p:nvPr/>
          </p:nvSpPr>
          <p:spPr>
            <a:xfrm>
              <a:off x="2209799" y="4975231"/>
              <a:ext cx="5826661" cy="888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요일별 분포에서 주말과 평일의 차이가 있어서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요일 정보를 이용하려면 평일/주말로 분리하는 것이 적합하다고 판단</a:t>
              </a:r>
              <a:endParaRPr/>
            </a:p>
          </p:txBody>
        </p:sp>
        <p:sp>
          <p:nvSpPr>
            <p:cNvPr id="519" name="Google Shape;519;p15"/>
            <p:cNvSpPr txBox="1"/>
            <p:nvPr/>
          </p:nvSpPr>
          <p:spPr>
            <a:xfrm>
              <a:off x="2209799" y="4527382"/>
              <a:ext cx="168027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인사이트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0" name="Google Shape;520;p15"/>
            <p:cNvCxnSpPr/>
            <p:nvPr/>
          </p:nvCxnSpPr>
          <p:spPr>
            <a:xfrm>
              <a:off x="2309949" y="4906309"/>
              <a:ext cx="5508638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16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16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28" name="Google Shape;528;p16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6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838" y="2095710"/>
            <a:ext cx="5303442" cy="339629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16"/>
          <p:cNvSpPr txBox="1"/>
          <p:nvPr/>
        </p:nvSpPr>
        <p:spPr>
          <a:xfrm>
            <a:off x="2277249" y="1654902"/>
            <a:ext cx="23286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 중분류별 구매량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6"/>
          <p:cNvSpPr txBox="1"/>
          <p:nvPr/>
        </p:nvSpPr>
        <p:spPr>
          <a:xfrm>
            <a:off x="6818563" y="1995148"/>
            <a:ext cx="3985386" cy="473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전반적으로 30대의 구매량이 많은 부분을 차지.</a:t>
            </a:r>
            <a:endParaRPr/>
          </a:p>
        </p:txBody>
      </p:sp>
      <p:sp>
        <p:nvSpPr>
          <p:cNvPr id="533" name="Google Shape;533;p16"/>
          <p:cNvSpPr txBox="1"/>
          <p:nvPr/>
        </p:nvSpPr>
        <p:spPr>
          <a:xfrm>
            <a:off x="6818563" y="3983894"/>
            <a:ext cx="4781316" cy="1719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2030대로 타겟을 묶는다면 30대에 치우친 결과가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나올 것으로 예상됨.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 세부 구매량은 20대와 30대를 분리해서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살펴보아야겠다고 판단.</a:t>
            </a:r>
            <a:endParaRPr/>
          </a:p>
        </p:txBody>
      </p:sp>
      <p:sp>
        <p:nvSpPr>
          <p:cNvPr id="534" name="Google Shape;534;p16"/>
          <p:cNvSpPr txBox="1"/>
          <p:nvPr/>
        </p:nvSpPr>
        <p:spPr>
          <a:xfrm>
            <a:off x="6818563" y="1610136"/>
            <a:ext cx="11042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16"/>
          <p:cNvCxnSpPr/>
          <p:nvPr/>
        </p:nvCxnSpPr>
        <p:spPr>
          <a:xfrm>
            <a:off x="6918712" y="1989063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16"/>
          <p:cNvSpPr txBox="1"/>
          <p:nvPr/>
        </p:nvSpPr>
        <p:spPr>
          <a:xfrm>
            <a:off x="6818562" y="3583821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인사이트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16"/>
          <p:cNvCxnSpPr/>
          <p:nvPr/>
        </p:nvCxnSpPr>
        <p:spPr>
          <a:xfrm>
            <a:off x="6918712" y="3962748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7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17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17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45" name="Google Shape;545;p17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7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100" y="1939697"/>
            <a:ext cx="4297995" cy="355020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7"/>
          <p:cNvSpPr txBox="1"/>
          <p:nvPr/>
        </p:nvSpPr>
        <p:spPr>
          <a:xfrm>
            <a:off x="3521364" y="1368101"/>
            <a:ext cx="5251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대용식 소분류별 구매량 시각화</a:t>
            </a:r>
            <a:endParaRPr/>
          </a:p>
        </p:txBody>
      </p:sp>
      <p:pic>
        <p:nvPicPr>
          <p:cNvPr id="549" name="Google Shape;5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5985" y="1939697"/>
            <a:ext cx="4403861" cy="35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7"/>
          <p:cNvSpPr txBox="1"/>
          <p:nvPr/>
        </p:nvSpPr>
        <p:spPr>
          <a:xfrm>
            <a:off x="1334756" y="5660783"/>
            <a:ext cx="9624452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20대는 빵, 컵라면, 비빔컵라면, 파스타류, 라면 선호 &gt;&gt; 봉지라면 보다 컵라면을 더 선호하는 것이 특징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30대는 빵, 즉석카레짜장, 즉석죽, 즉석국.찌개 선호 &gt;&gt; 라면 보다 밥류 선호, 라면도 봉지라면 선호(국물컵라면 제외)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18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18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58" name="Google Shape;558;p18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8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18"/>
          <p:cNvSpPr txBox="1"/>
          <p:nvPr/>
        </p:nvSpPr>
        <p:spPr>
          <a:xfrm>
            <a:off x="3521364" y="1368101"/>
            <a:ext cx="5251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냉장식품 소분류별 구매량 시각화</a:t>
            </a:r>
            <a:endParaRPr/>
          </a:p>
        </p:txBody>
      </p:sp>
      <p:pic>
        <p:nvPicPr>
          <p:cNvPr id="561" name="Google Shape;5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77" y="1848260"/>
            <a:ext cx="4862285" cy="380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040" y="1848260"/>
            <a:ext cx="4862285" cy="38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8"/>
          <p:cNvSpPr txBox="1"/>
          <p:nvPr/>
        </p:nvSpPr>
        <p:spPr>
          <a:xfrm>
            <a:off x="2235199" y="5703045"/>
            <a:ext cx="8868229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20대는 냉장과일야채음료, 빵, 냉장치킨족발류, 베이컨, 냉장떡, 어묵 선호(다소 패스트푸드)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30대는 어묵, 냉장간편식, 햄, 무침반찬, 조림반찬, 볶음반찬 등 집밥 선호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19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p19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72" name="Google Shape;572;p19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9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19"/>
          <p:cNvSpPr txBox="1"/>
          <p:nvPr/>
        </p:nvSpPr>
        <p:spPr>
          <a:xfrm>
            <a:off x="3521364" y="1368101"/>
            <a:ext cx="5251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냉동식품  소분류별 구매량 시각화</a:t>
            </a:r>
            <a:endParaRPr/>
          </a:p>
        </p:txBody>
      </p:sp>
      <p:pic>
        <p:nvPicPr>
          <p:cNvPr id="575" name="Google Shape;5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394" y="1796822"/>
            <a:ext cx="4749514" cy="375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5985" y="1814502"/>
            <a:ext cx="4632948" cy="375415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9"/>
          <p:cNvSpPr txBox="1"/>
          <p:nvPr/>
        </p:nvSpPr>
        <p:spPr>
          <a:xfrm>
            <a:off x="885553" y="5568657"/>
            <a:ext cx="10522858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20대는 냉동만두, 냉동디저트, 냉동간편식, 튀김, 피자, 아이스크림 선호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30대는 아이스크림, 얼음, 만두, 디저트 선호 &gt;&gt; 30대가 20대 보다 밥보다는 디저트류 선호, 즉 냉동식품 간편식을 20대가 더 구매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89803"/>
          </a:srgbClr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0" y="-4425"/>
            <a:ext cx="3812583" cy="6862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468398" y="503851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03693" y="686923"/>
            <a:ext cx="24981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"/>
          <p:cNvCxnSpPr/>
          <p:nvPr/>
        </p:nvCxnSpPr>
        <p:spPr>
          <a:xfrm>
            <a:off x="4606515" y="927225"/>
            <a:ext cx="197712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2"/>
          <p:cNvCxnSpPr/>
          <p:nvPr/>
        </p:nvCxnSpPr>
        <p:spPr>
          <a:xfrm>
            <a:off x="7023173" y="927225"/>
            <a:ext cx="197712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2"/>
          <p:cNvCxnSpPr/>
          <p:nvPr/>
        </p:nvCxnSpPr>
        <p:spPr>
          <a:xfrm>
            <a:off x="9439832" y="927225"/>
            <a:ext cx="1977124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"/>
          <p:cNvSpPr txBox="1"/>
          <p:nvPr/>
        </p:nvSpPr>
        <p:spPr>
          <a:xfrm>
            <a:off x="4606515" y="982220"/>
            <a:ext cx="5644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7023173" y="977476"/>
            <a:ext cx="6221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9439832" y="972734"/>
            <a:ext cx="631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4843946" y="1476066"/>
            <a:ext cx="1016625" cy="36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7365368" y="1476066"/>
            <a:ext cx="1016625" cy="36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 정의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9677262" y="1476066"/>
            <a:ext cx="1651414" cy="36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5808812" y="3696500"/>
            <a:ext cx="4405849" cy="0"/>
            <a:chOff x="1879287" y="3900974"/>
            <a:chExt cx="4011142" cy="0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4090429" y="3900974"/>
              <a:ext cx="1800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1879287" y="3900974"/>
              <a:ext cx="1800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0" name="Google Shape;120;p2"/>
          <p:cNvSpPr txBox="1"/>
          <p:nvPr/>
        </p:nvSpPr>
        <p:spPr>
          <a:xfrm>
            <a:off x="5808812" y="3756237"/>
            <a:ext cx="654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237537" y="3751493"/>
            <a:ext cx="6253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6125033" y="4273080"/>
            <a:ext cx="1016625" cy="36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활용 방안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8190723" y="4273080"/>
            <a:ext cx="18238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인턴십 소감</a:t>
            </a:r>
            <a:endParaRPr sz="17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5808812" y="5668377"/>
            <a:ext cx="4405849" cy="0"/>
            <a:chOff x="1913699" y="5804682"/>
            <a:chExt cx="4011142" cy="0"/>
          </a:xfrm>
        </p:grpSpPr>
        <p:cxnSp>
          <p:nvCxnSpPr>
            <p:cNvPr id="125" name="Google Shape;125;p2"/>
            <p:cNvCxnSpPr/>
            <p:nvPr/>
          </p:nvCxnSpPr>
          <p:spPr>
            <a:xfrm>
              <a:off x="4124841" y="5804682"/>
              <a:ext cx="1800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2"/>
            <p:cNvCxnSpPr/>
            <p:nvPr/>
          </p:nvCxnSpPr>
          <p:spPr>
            <a:xfrm>
              <a:off x="1913699" y="5804682"/>
              <a:ext cx="1800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27" name="Google Shape;127;p2"/>
          <p:cNvCxnSpPr/>
          <p:nvPr/>
        </p:nvCxnSpPr>
        <p:spPr>
          <a:xfrm>
            <a:off x="4606515" y="2913863"/>
            <a:ext cx="197712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2"/>
          <p:cNvCxnSpPr/>
          <p:nvPr/>
        </p:nvCxnSpPr>
        <p:spPr>
          <a:xfrm>
            <a:off x="7023173" y="2913863"/>
            <a:ext cx="197712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2"/>
          <p:cNvCxnSpPr/>
          <p:nvPr/>
        </p:nvCxnSpPr>
        <p:spPr>
          <a:xfrm>
            <a:off x="9439832" y="2898880"/>
            <a:ext cx="197712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20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20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586" name="Google Shape;586;p20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0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20"/>
          <p:cNvSpPr txBox="1"/>
          <p:nvPr/>
        </p:nvSpPr>
        <p:spPr>
          <a:xfrm>
            <a:off x="3521364" y="1008091"/>
            <a:ext cx="52512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대용식, 냉장식품, 냉동식품  소분류별 구매량 시각화</a:t>
            </a:r>
            <a:endParaRPr/>
          </a:p>
        </p:txBody>
      </p:sp>
      <p:pic>
        <p:nvPicPr>
          <p:cNvPr id="589" name="Google Shape;5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897" y="5043334"/>
            <a:ext cx="1877388" cy="148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2670" y="5005997"/>
            <a:ext cx="1877388" cy="152127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0"/>
          <p:cNvSpPr txBox="1"/>
          <p:nvPr/>
        </p:nvSpPr>
        <p:spPr>
          <a:xfrm>
            <a:off x="4947246" y="3524401"/>
            <a:ext cx="6821896" cy="1304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20대와 30대가 구매하는 상품의 특성 차이가 존재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Mz세대가 정의로는 2030대긴 하지만, 보통 20대를 지칭하는 것이기에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타겟을 20대로 좁히는 것이 적합하다고 판단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0"/>
          <p:cNvSpPr txBox="1"/>
          <p:nvPr/>
        </p:nvSpPr>
        <p:spPr>
          <a:xfrm>
            <a:off x="4947245" y="3124328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인사이트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0"/>
          <p:cNvSpPr txBox="1"/>
          <p:nvPr/>
        </p:nvSpPr>
        <p:spPr>
          <a:xfrm>
            <a:off x="4947246" y="5088297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우려할 점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20"/>
          <p:cNvSpPr txBox="1"/>
          <p:nvPr/>
        </p:nvSpPr>
        <p:spPr>
          <a:xfrm>
            <a:off x="4947246" y="5509135"/>
            <a:ext cx="6821896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개수로 나온 결과라 신뢰하기 어려움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 장바구니 별로 구매개수를 파악해야 한다는 것을 인지</a:t>
            </a:r>
            <a:endParaRPr/>
          </a:p>
        </p:txBody>
      </p:sp>
      <p:pic>
        <p:nvPicPr>
          <p:cNvPr id="595" name="Google Shape;5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56" y="3390063"/>
            <a:ext cx="1900070" cy="150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329" y="3338681"/>
            <a:ext cx="1900070" cy="153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556" y="1669179"/>
            <a:ext cx="1900071" cy="1569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28" y="1669445"/>
            <a:ext cx="1946872" cy="1569218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0"/>
          <p:cNvSpPr txBox="1"/>
          <p:nvPr/>
        </p:nvSpPr>
        <p:spPr>
          <a:xfrm>
            <a:off x="4947245" y="1576192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0"/>
          <p:cNvSpPr txBox="1"/>
          <p:nvPr/>
        </p:nvSpPr>
        <p:spPr>
          <a:xfrm>
            <a:off x="4947245" y="1966625"/>
            <a:ext cx="6898042" cy="88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 30대의 식품 구매량을 비교했을 때 20대가 30대 보다 간편식을 선호하는 반면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30대는 20대에 비해 요리해먹는 음식(채소, 고기류)를 선호한다는 것을 파악</a:t>
            </a:r>
            <a:endParaRPr/>
          </a:p>
        </p:txBody>
      </p:sp>
      <p:cxnSp>
        <p:nvCxnSpPr>
          <p:cNvPr id="601" name="Google Shape;601;p20"/>
          <p:cNvCxnSpPr/>
          <p:nvPr/>
        </p:nvCxnSpPr>
        <p:spPr>
          <a:xfrm flipH="1" rot="10800000">
            <a:off x="5041785" y="1966625"/>
            <a:ext cx="6803502" cy="9677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2" name="Google Shape;602;p20"/>
          <p:cNvCxnSpPr/>
          <p:nvPr/>
        </p:nvCxnSpPr>
        <p:spPr>
          <a:xfrm flipH="1" rot="10800000">
            <a:off x="5041785" y="3504360"/>
            <a:ext cx="6803502" cy="9677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20"/>
          <p:cNvCxnSpPr/>
          <p:nvPr/>
        </p:nvCxnSpPr>
        <p:spPr>
          <a:xfrm flipH="1" rot="10800000">
            <a:off x="5041785" y="5470135"/>
            <a:ext cx="6803502" cy="9677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21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21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611" name="Google Shape;611;p21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1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861" y="2001201"/>
            <a:ext cx="5936124" cy="3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1"/>
          <p:cNvSpPr txBox="1"/>
          <p:nvPr/>
        </p:nvSpPr>
        <p:spPr>
          <a:xfrm>
            <a:off x="920839" y="1556269"/>
            <a:ext cx="48141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 중분류 구매 횟수 상관관계</a:t>
            </a:r>
            <a:endParaRPr/>
          </a:p>
        </p:txBody>
      </p:sp>
      <p:sp>
        <p:nvSpPr>
          <p:cNvPr id="615" name="Google Shape;615;p21"/>
          <p:cNvSpPr txBox="1"/>
          <p:nvPr/>
        </p:nvSpPr>
        <p:spPr>
          <a:xfrm>
            <a:off x="6818563" y="1995148"/>
            <a:ext cx="4541628" cy="1719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조미료를 많이 구매 한 사람은 채소를 많이 구매한다는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상관관계가 있음.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조리식품 구매 횟수는 수산물, 양곡 구매 횟수는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전혀 관련이 없고, 대용식 구매 횟수와는 관련이 있음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1"/>
          <p:cNvSpPr txBox="1"/>
          <p:nvPr/>
        </p:nvSpPr>
        <p:spPr>
          <a:xfrm>
            <a:off x="6818563" y="4572830"/>
            <a:ext cx="4781316" cy="1304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상관이 있는 품목들을 하나의 카테고리로 분류할 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있을 것이라 판단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(예를 들어, 조리식품과 대용식을 간편식품으로)</a:t>
            </a:r>
            <a:endParaRPr/>
          </a:p>
        </p:txBody>
      </p:sp>
      <p:sp>
        <p:nvSpPr>
          <p:cNvPr id="617" name="Google Shape;617;p21"/>
          <p:cNvSpPr txBox="1"/>
          <p:nvPr/>
        </p:nvSpPr>
        <p:spPr>
          <a:xfrm>
            <a:off x="6818563" y="1610136"/>
            <a:ext cx="11042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21"/>
          <p:cNvCxnSpPr/>
          <p:nvPr/>
        </p:nvCxnSpPr>
        <p:spPr>
          <a:xfrm>
            <a:off x="6918712" y="1989063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9" name="Google Shape;619;p21"/>
          <p:cNvSpPr txBox="1"/>
          <p:nvPr/>
        </p:nvSpPr>
        <p:spPr>
          <a:xfrm>
            <a:off x="6818562" y="4172757"/>
            <a:ext cx="17055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인사이트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21"/>
          <p:cNvCxnSpPr/>
          <p:nvPr/>
        </p:nvCxnSpPr>
        <p:spPr>
          <a:xfrm>
            <a:off x="6918712" y="4551684"/>
            <a:ext cx="4485894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2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22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22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628" name="Google Shape;628;p22"/>
          <p:cNvSpPr txBox="1"/>
          <p:nvPr/>
        </p:nvSpPr>
        <p:spPr>
          <a:xfrm>
            <a:off x="703693" y="686923"/>
            <a:ext cx="104124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2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0" name="Google Shape;6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474" y="1764973"/>
            <a:ext cx="2527439" cy="48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2"/>
          <p:cNvSpPr txBox="1"/>
          <p:nvPr/>
        </p:nvSpPr>
        <p:spPr>
          <a:xfrm>
            <a:off x="1075394" y="1349058"/>
            <a:ext cx="14702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요인분석 결과</a:t>
            </a:r>
            <a:endParaRPr/>
          </a:p>
        </p:txBody>
      </p:sp>
      <p:grpSp>
        <p:nvGrpSpPr>
          <p:cNvPr id="632" name="Google Shape;632;p22"/>
          <p:cNvGrpSpPr/>
          <p:nvPr/>
        </p:nvGrpSpPr>
        <p:grpSpPr>
          <a:xfrm>
            <a:off x="3304998" y="1749168"/>
            <a:ext cx="3793380" cy="3677961"/>
            <a:chOff x="4460593" y="1607041"/>
            <a:chExt cx="5413242" cy="3677961"/>
          </a:xfrm>
        </p:grpSpPr>
        <p:sp>
          <p:nvSpPr>
            <p:cNvPr id="633" name="Google Shape;633;p22"/>
            <p:cNvSpPr txBox="1"/>
            <p:nvPr/>
          </p:nvSpPr>
          <p:spPr>
            <a:xfrm>
              <a:off x="4460596" y="1992053"/>
              <a:ext cx="5413239" cy="130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식품 품목이 많기 때문에 하나의 카테고리로 식품 변수를 압축하기 위해 요인 분석 진행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 이후 군집화 속성에 넣고자 함</a:t>
              </a:r>
              <a:endParaRPr/>
            </a:p>
          </p:txBody>
        </p:sp>
        <p:sp>
          <p:nvSpPr>
            <p:cNvPr id="634" name="Google Shape;634;p22"/>
            <p:cNvSpPr txBox="1"/>
            <p:nvPr/>
          </p:nvSpPr>
          <p:spPr>
            <a:xfrm>
              <a:off x="4460594" y="3980799"/>
              <a:ext cx="4781316" cy="130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Kaiser 규칙에 따라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고유값 중 1이상의 요인만 분석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 유효한 요인의 개수 = 3개 </a:t>
              </a:r>
              <a:endParaRPr/>
            </a:p>
          </p:txBody>
        </p:sp>
        <p:sp>
          <p:nvSpPr>
            <p:cNvPr id="635" name="Google Shape;635;p22"/>
            <p:cNvSpPr txBox="1"/>
            <p:nvPr/>
          </p:nvSpPr>
          <p:spPr>
            <a:xfrm>
              <a:off x="4460593" y="1607041"/>
              <a:ext cx="31573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요인분석 시행 이유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6" name="Google Shape;636;p22"/>
            <p:cNvCxnSpPr/>
            <p:nvPr/>
          </p:nvCxnSpPr>
          <p:spPr>
            <a:xfrm>
              <a:off x="4560743" y="1985968"/>
              <a:ext cx="4485894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37" name="Google Shape;637;p22"/>
            <p:cNvSpPr txBox="1"/>
            <p:nvPr/>
          </p:nvSpPr>
          <p:spPr>
            <a:xfrm>
              <a:off x="4460593" y="3580726"/>
              <a:ext cx="23337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방법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8" name="Google Shape;638;p22"/>
            <p:cNvCxnSpPr/>
            <p:nvPr/>
          </p:nvCxnSpPr>
          <p:spPr>
            <a:xfrm>
              <a:off x="4560743" y="3959653"/>
              <a:ext cx="4485894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39" name="Google Shape;639;p22"/>
          <p:cNvGrpSpPr/>
          <p:nvPr/>
        </p:nvGrpSpPr>
        <p:grpSpPr>
          <a:xfrm>
            <a:off x="7141007" y="1749168"/>
            <a:ext cx="5004498" cy="4720180"/>
            <a:chOff x="4460593" y="1607041"/>
            <a:chExt cx="7141534" cy="4720180"/>
          </a:xfrm>
        </p:grpSpPr>
        <p:sp>
          <p:nvSpPr>
            <p:cNvPr id="640" name="Google Shape;640;p22"/>
            <p:cNvSpPr txBox="1"/>
            <p:nvPr/>
          </p:nvSpPr>
          <p:spPr>
            <a:xfrm>
              <a:off x="4460594" y="1992053"/>
              <a:ext cx="7141533" cy="21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요인1 : 채소 조미료 축산물 과일 수산물 건해산물 양곡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병통조림 유제품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 2 : 음료 과자 조리식품 대용식 냉동식품 냉장식품 주류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 3 : 건강식품 커피/차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분산 설명력 62%(사회과학분야에서는 타당한 설명력)</a:t>
              </a:r>
              <a:endParaRPr/>
            </a:p>
          </p:txBody>
        </p:sp>
        <p:sp>
          <p:nvSpPr>
            <p:cNvPr id="641" name="Google Shape;641;p22"/>
            <p:cNvSpPr txBox="1"/>
            <p:nvPr/>
          </p:nvSpPr>
          <p:spPr>
            <a:xfrm>
              <a:off x="4460593" y="4607519"/>
              <a:ext cx="6505828" cy="17197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요인1은 요리하는 사람이 구매하는 식품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요인2는 요리 안하는 사람이 구매하는 식품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요인 1과 요인 2만 채택해 식품 대분류 변수들 압축함.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2"/>
            <p:cNvSpPr txBox="1"/>
            <p:nvPr/>
          </p:nvSpPr>
          <p:spPr>
            <a:xfrm>
              <a:off x="4460594" y="1607041"/>
              <a:ext cx="192829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3" name="Google Shape;643;p22"/>
            <p:cNvCxnSpPr/>
            <p:nvPr/>
          </p:nvCxnSpPr>
          <p:spPr>
            <a:xfrm>
              <a:off x="4560743" y="1985968"/>
              <a:ext cx="6339329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44" name="Google Shape;644;p22"/>
            <p:cNvSpPr txBox="1"/>
            <p:nvPr/>
          </p:nvSpPr>
          <p:spPr>
            <a:xfrm>
              <a:off x="4460593" y="4207446"/>
              <a:ext cx="23337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인사이트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5" name="Google Shape;645;p22"/>
            <p:cNvCxnSpPr/>
            <p:nvPr/>
          </p:nvCxnSpPr>
          <p:spPr>
            <a:xfrm>
              <a:off x="4560743" y="4586373"/>
              <a:ext cx="6339329" cy="21146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46" name="Google Shape;646;p22"/>
          <p:cNvSpPr/>
          <p:nvPr/>
        </p:nvSpPr>
        <p:spPr>
          <a:xfrm>
            <a:off x="1228507" y="2156258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22"/>
          <p:cNvSpPr/>
          <p:nvPr/>
        </p:nvSpPr>
        <p:spPr>
          <a:xfrm>
            <a:off x="1224316" y="2334725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22"/>
          <p:cNvSpPr/>
          <p:nvPr/>
        </p:nvSpPr>
        <p:spPr>
          <a:xfrm>
            <a:off x="1224316" y="3449151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22"/>
          <p:cNvSpPr/>
          <p:nvPr/>
        </p:nvSpPr>
        <p:spPr>
          <a:xfrm>
            <a:off x="1224316" y="3260867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22"/>
          <p:cNvSpPr/>
          <p:nvPr/>
        </p:nvSpPr>
        <p:spPr>
          <a:xfrm>
            <a:off x="1224316" y="3623992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22"/>
          <p:cNvSpPr/>
          <p:nvPr/>
        </p:nvSpPr>
        <p:spPr>
          <a:xfrm>
            <a:off x="1224316" y="3805636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22"/>
          <p:cNvSpPr/>
          <p:nvPr/>
        </p:nvSpPr>
        <p:spPr>
          <a:xfrm>
            <a:off x="1224316" y="4336286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22"/>
          <p:cNvSpPr/>
          <p:nvPr/>
        </p:nvSpPr>
        <p:spPr>
          <a:xfrm>
            <a:off x="1224316" y="4866936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1224316" y="4692592"/>
            <a:ext cx="286186" cy="168133"/>
          </a:xfrm>
          <a:prstGeom prst="roundRect">
            <a:avLst>
              <a:gd fmla="val 16667" name="adj"/>
            </a:avLst>
          </a:prstGeom>
          <a:solidFill>
            <a:schemeClr val="accent4">
              <a:alpha val="3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1550365" y="2517325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22"/>
          <p:cNvSpPr/>
          <p:nvPr/>
        </p:nvSpPr>
        <p:spPr>
          <a:xfrm>
            <a:off x="1550365" y="2706731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22"/>
          <p:cNvSpPr/>
          <p:nvPr/>
        </p:nvSpPr>
        <p:spPr>
          <a:xfrm>
            <a:off x="1550365" y="2896137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22"/>
          <p:cNvSpPr/>
          <p:nvPr/>
        </p:nvSpPr>
        <p:spPr>
          <a:xfrm>
            <a:off x="1550365" y="3085543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22"/>
          <p:cNvSpPr/>
          <p:nvPr/>
        </p:nvSpPr>
        <p:spPr>
          <a:xfrm>
            <a:off x="1550365" y="4529507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22"/>
          <p:cNvSpPr/>
          <p:nvPr/>
        </p:nvSpPr>
        <p:spPr>
          <a:xfrm>
            <a:off x="1550365" y="3989310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22"/>
          <p:cNvSpPr/>
          <p:nvPr/>
        </p:nvSpPr>
        <p:spPr>
          <a:xfrm>
            <a:off x="1550365" y="4175341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006EC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22"/>
          <p:cNvSpPr/>
          <p:nvPr/>
        </p:nvSpPr>
        <p:spPr>
          <a:xfrm>
            <a:off x="1876631" y="1988125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1876631" y="5056009"/>
            <a:ext cx="286186" cy="168133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3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23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23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671" name="Google Shape;671;p23"/>
          <p:cNvSpPr txBox="1"/>
          <p:nvPr/>
        </p:nvSpPr>
        <p:spPr>
          <a:xfrm>
            <a:off x="703693" y="686923"/>
            <a:ext cx="27586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모델링_군집화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3" name="Google Shape;6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060" y="1980881"/>
            <a:ext cx="4364026" cy="419019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3"/>
          <p:cNvSpPr txBox="1"/>
          <p:nvPr/>
        </p:nvSpPr>
        <p:spPr>
          <a:xfrm>
            <a:off x="2441956" y="1548212"/>
            <a:ext cx="23022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군집화(DBSCAN) 결과</a:t>
            </a:r>
            <a:endParaRPr/>
          </a:p>
        </p:txBody>
      </p:sp>
      <p:grpSp>
        <p:nvGrpSpPr>
          <p:cNvPr id="675" name="Google Shape;675;p23"/>
          <p:cNvGrpSpPr/>
          <p:nvPr/>
        </p:nvGrpSpPr>
        <p:grpSpPr>
          <a:xfrm>
            <a:off x="6431666" y="1946424"/>
            <a:ext cx="4887025" cy="1704276"/>
            <a:chOff x="5576488" y="1580771"/>
            <a:chExt cx="4887025" cy="1704276"/>
          </a:xfrm>
        </p:grpSpPr>
        <p:sp>
          <p:nvSpPr>
            <p:cNvPr id="676" name="Google Shape;676;p23"/>
            <p:cNvSpPr txBox="1"/>
            <p:nvPr/>
          </p:nvSpPr>
          <p:spPr>
            <a:xfrm>
              <a:off x="5576488" y="1980844"/>
              <a:ext cx="4887025" cy="130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요인분석 결과를 통해 압축한 식품 대분류 변수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마트+슈퍼, 편의점 별 평일/주말 이용비중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편의점 이용 횟수</a:t>
              </a:r>
              <a:endParaRPr/>
            </a:p>
          </p:txBody>
        </p:sp>
        <p:sp>
          <p:nvSpPr>
            <p:cNvPr id="677" name="Google Shape;677;p23"/>
            <p:cNvSpPr txBox="1"/>
            <p:nvPr/>
          </p:nvSpPr>
          <p:spPr>
            <a:xfrm>
              <a:off x="5576488" y="1580771"/>
              <a:ext cx="16354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군집화 속성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8" name="Google Shape;678;p23"/>
            <p:cNvCxnSpPr/>
            <p:nvPr/>
          </p:nvCxnSpPr>
          <p:spPr>
            <a:xfrm>
              <a:off x="5646669" y="1959698"/>
              <a:ext cx="3856146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79" name="Google Shape;679;p23"/>
          <p:cNvGrpSpPr/>
          <p:nvPr/>
        </p:nvGrpSpPr>
        <p:grpSpPr>
          <a:xfrm>
            <a:off x="6431666" y="4139917"/>
            <a:ext cx="4887025" cy="1704276"/>
            <a:chOff x="5576488" y="1580771"/>
            <a:chExt cx="4887025" cy="1704276"/>
          </a:xfrm>
        </p:grpSpPr>
        <p:sp>
          <p:nvSpPr>
            <p:cNvPr id="680" name="Google Shape;680;p23"/>
            <p:cNvSpPr txBox="1"/>
            <p:nvPr/>
          </p:nvSpPr>
          <p:spPr>
            <a:xfrm>
              <a:off x="5576488" y="1980844"/>
              <a:ext cx="4887025" cy="13042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11개의 군집 생성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이상치 처리를 하는 데 애로사항이 있어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군집화 결과는 결국 사용하지 못함</a:t>
              </a:r>
              <a:endParaRPr/>
            </a:p>
          </p:txBody>
        </p:sp>
        <p:sp>
          <p:nvSpPr>
            <p:cNvPr id="681" name="Google Shape;681;p23"/>
            <p:cNvSpPr txBox="1"/>
            <p:nvPr/>
          </p:nvSpPr>
          <p:spPr>
            <a:xfrm>
              <a:off x="5576488" y="1580771"/>
              <a:ext cx="16354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2" name="Google Shape;682;p23"/>
            <p:cNvCxnSpPr/>
            <p:nvPr/>
          </p:nvCxnSpPr>
          <p:spPr>
            <a:xfrm>
              <a:off x="5646669" y="1959698"/>
              <a:ext cx="3856146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4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p24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24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690" name="Google Shape;690;p24"/>
          <p:cNvSpPr txBox="1"/>
          <p:nvPr/>
        </p:nvSpPr>
        <p:spPr>
          <a:xfrm>
            <a:off x="703693" y="686923"/>
            <a:ext cx="31593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모델링_연관분석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24"/>
          <p:cNvSpPr txBox="1"/>
          <p:nvPr/>
        </p:nvSpPr>
        <p:spPr>
          <a:xfrm>
            <a:off x="4048003" y="1663960"/>
            <a:ext cx="40959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연관규칙마이닝 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Apriori 알고리즘</a:t>
            </a:r>
            <a:endParaRPr/>
          </a:p>
        </p:txBody>
      </p:sp>
      <p:cxnSp>
        <p:nvCxnSpPr>
          <p:cNvPr id="693" name="Google Shape;693;p24"/>
          <p:cNvCxnSpPr/>
          <p:nvPr/>
        </p:nvCxnSpPr>
        <p:spPr>
          <a:xfrm>
            <a:off x="667997" y="3087303"/>
            <a:ext cx="10856006" cy="0"/>
          </a:xfrm>
          <a:prstGeom prst="straightConnector1">
            <a:avLst/>
          </a:prstGeom>
          <a:noFill/>
          <a:ln cap="flat" cmpd="sng" w="12700">
            <a:solidFill>
              <a:srgbClr val="4A41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4" name="Google Shape;694;p24"/>
          <p:cNvSpPr txBox="1"/>
          <p:nvPr/>
        </p:nvSpPr>
        <p:spPr>
          <a:xfrm>
            <a:off x="1085355" y="3218979"/>
            <a:ext cx="2369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/>
          </a:p>
        </p:txBody>
      </p:sp>
      <p:grpSp>
        <p:nvGrpSpPr>
          <p:cNvPr id="695" name="Google Shape;695;p24"/>
          <p:cNvGrpSpPr/>
          <p:nvPr/>
        </p:nvGrpSpPr>
        <p:grpSpPr>
          <a:xfrm>
            <a:off x="2018602" y="2478161"/>
            <a:ext cx="579317" cy="678646"/>
            <a:chOff x="1933631" y="1285922"/>
            <a:chExt cx="782074" cy="916167"/>
          </a:xfrm>
        </p:grpSpPr>
        <p:sp>
          <p:nvSpPr>
            <p:cNvPr id="696" name="Google Shape;696;p24"/>
            <p:cNvSpPr/>
            <p:nvPr/>
          </p:nvSpPr>
          <p:spPr>
            <a:xfrm>
              <a:off x="2231110" y="2014972"/>
              <a:ext cx="187117" cy="187117"/>
            </a:xfrm>
            <a:prstGeom prst="ellipse">
              <a:avLst/>
            </a:prstGeom>
            <a:solidFill>
              <a:srgbClr val="2561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97" name="Google Shape;697;p24"/>
            <p:cNvGrpSpPr/>
            <p:nvPr/>
          </p:nvGrpSpPr>
          <p:grpSpPr>
            <a:xfrm>
              <a:off x="1933631" y="1285922"/>
              <a:ext cx="782074" cy="782074"/>
              <a:chOff x="1938968" y="1347283"/>
              <a:chExt cx="782074" cy="782074"/>
            </a:xfrm>
          </p:grpSpPr>
          <p:grpSp>
            <p:nvGrpSpPr>
              <p:cNvPr id="698" name="Google Shape;698;p24"/>
              <p:cNvGrpSpPr/>
              <p:nvPr/>
            </p:nvGrpSpPr>
            <p:grpSpPr>
              <a:xfrm>
                <a:off x="1938968" y="1347283"/>
                <a:ext cx="782074" cy="782074"/>
                <a:chOff x="1422570" y="822097"/>
                <a:chExt cx="782074" cy="782074"/>
              </a:xfrm>
            </p:grpSpPr>
            <p:sp>
              <p:nvSpPr>
                <p:cNvPr id="699" name="Google Shape;699;p24"/>
                <p:cNvSpPr/>
                <p:nvPr/>
              </p:nvSpPr>
              <p:spPr>
                <a:xfrm rot="8212057">
                  <a:off x="1536955" y="936482"/>
                  <a:ext cx="553304" cy="553304"/>
                </a:xfrm>
                <a:prstGeom prst="teardrop">
                  <a:avLst>
                    <a:gd fmla="val 100000" name="adj"/>
                  </a:avLst>
                </a:prstGeom>
                <a:solidFill>
                  <a:srgbClr val="25615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256152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 rot="8212057">
                  <a:off x="1582962" y="982489"/>
                  <a:ext cx="461291" cy="461291"/>
                </a:xfrm>
                <a:prstGeom prst="teardrop">
                  <a:avLst>
                    <a:gd fmla="val 100000" name="adj"/>
                  </a:avLst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01" name="Google Shape;701;p24"/>
              <p:cNvSpPr txBox="1"/>
              <p:nvPr/>
            </p:nvSpPr>
            <p:spPr>
              <a:xfrm>
                <a:off x="2151874" y="1550076"/>
                <a:ext cx="363993" cy="49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2" name="Google Shape;702;p24"/>
          <p:cNvGrpSpPr/>
          <p:nvPr/>
        </p:nvGrpSpPr>
        <p:grpSpPr>
          <a:xfrm>
            <a:off x="8959331" y="2494733"/>
            <a:ext cx="2111899" cy="1093460"/>
            <a:chOff x="8262369" y="2494733"/>
            <a:chExt cx="2111899" cy="1093460"/>
          </a:xfrm>
        </p:grpSpPr>
        <p:grpSp>
          <p:nvGrpSpPr>
            <p:cNvPr id="703" name="Google Shape;703;p24"/>
            <p:cNvGrpSpPr/>
            <p:nvPr/>
          </p:nvGrpSpPr>
          <p:grpSpPr>
            <a:xfrm>
              <a:off x="9057605" y="2494733"/>
              <a:ext cx="579317" cy="678646"/>
              <a:chOff x="9525652" y="1290459"/>
              <a:chExt cx="782074" cy="916167"/>
            </a:xfrm>
          </p:grpSpPr>
          <p:sp>
            <p:nvSpPr>
              <p:cNvPr id="704" name="Google Shape;704;p24"/>
              <p:cNvSpPr/>
              <p:nvPr/>
            </p:nvSpPr>
            <p:spPr>
              <a:xfrm>
                <a:off x="9823131" y="2019509"/>
                <a:ext cx="187117" cy="187117"/>
              </a:xfrm>
              <a:prstGeom prst="ellipse">
                <a:avLst/>
              </a:prstGeom>
              <a:solidFill>
                <a:srgbClr val="25615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705" name="Google Shape;705;p24"/>
              <p:cNvGrpSpPr/>
              <p:nvPr/>
            </p:nvGrpSpPr>
            <p:grpSpPr>
              <a:xfrm>
                <a:off x="9525652" y="1290459"/>
                <a:ext cx="782074" cy="782074"/>
                <a:chOff x="1938968" y="1347283"/>
                <a:chExt cx="782074" cy="782074"/>
              </a:xfrm>
            </p:grpSpPr>
            <p:grpSp>
              <p:nvGrpSpPr>
                <p:cNvPr id="706" name="Google Shape;706;p24"/>
                <p:cNvGrpSpPr/>
                <p:nvPr/>
              </p:nvGrpSpPr>
              <p:grpSpPr>
                <a:xfrm>
                  <a:off x="1938968" y="1347283"/>
                  <a:ext cx="782074" cy="782074"/>
                  <a:chOff x="1422570" y="822097"/>
                  <a:chExt cx="782074" cy="782074"/>
                </a:xfrm>
              </p:grpSpPr>
              <p:sp>
                <p:nvSpPr>
                  <p:cNvPr id="707" name="Google Shape;707;p24"/>
                  <p:cNvSpPr/>
                  <p:nvPr/>
                </p:nvSpPr>
                <p:spPr>
                  <a:xfrm rot="8212057">
                    <a:off x="1536955" y="936482"/>
                    <a:ext cx="553304" cy="553304"/>
                  </a:xfrm>
                  <a:prstGeom prst="teardrop">
                    <a:avLst>
                      <a:gd fmla="val 100000" name="adj"/>
                    </a:avLst>
                  </a:prstGeom>
                  <a:solidFill>
                    <a:srgbClr val="25615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08" name="Google Shape;708;p24"/>
                  <p:cNvSpPr/>
                  <p:nvPr/>
                </p:nvSpPr>
                <p:spPr>
                  <a:xfrm rot="8212057">
                    <a:off x="1582962" y="982489"/>
                    <a:ext cx="461291" cy="461291"/>
                  </a:xfrm>
                  <a:prstGeom prst="teardrop">
                    <a:avLst>
                      <a:gd fmla="val 100000" name="adj"/>
                    </a:avLst>
                  </a:prstGeom>
                  <a:noFill/>
                  <a:ln cap="flat" cmpd="sng" w="1270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709" name="Google Shape;709;p24"/>
                <p:cNvSpPr txBox="1"/>
                <p:nvPr/>
              </p:nvSpPr>
              <p:spPr>
                <a:xfrm>
                  <a:off x="2116441" y="1550076"/>
                  <a:ext cx="428914" cy="4985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10" name="Google Shape;710;p24"/>
            <p:cNvSpPr txBox="1"/>
            <p:nvPr/>
          </p:nvSpPr>
          <p:spPr>
            <a:xfrm>
              <a:off x="8262369" y="3218861"/>
              <a:ext cx="2111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인사이트</a:t>
              </a:r>
              <a:endParaRPr/>
            </a:p>
          </p:txBody>
        </p:sp>
      </p:grpSp>
      <p:grpSp>
        <p:nvGrpSpPr>
          <p:cNvPr id="711" name="Google Shape;711;p24"/>
          <p:cNvGrpSpPr/>
          <p:nvPr/>
        </p:nvGrpSpPr>
        <p:grpSpPr>
          <a:xfrm>
            <a:off x="5103020" y="2454402"/>
            <a:ext cx="1985960" cy="1116511"/>
            <a:chOff x="5003633" y="2454402"/>
            <a:chExt cx="1985960" cy="1116511"/>
          </a:xfrm>
        </p:grpSpPr>
        <p:grpSp>
          <p:nvGrpSpPr>
            <p:cNvPr id="712" name="Google Shape;712;p24"/>
            <p:cNvGrpSpPr/>
            <p:nvPr/>
          </p:nvGrpSpPr>
          <p:grpSpPr>
            <a:xfrm>
              <a:off x="5003633" y="2454402"/>
              <a:ext cx="1985960" cy="1116511"/>
              <a:chOff x="5003633" y="2454402"/>
              <a:chExt cx="1985960" cy="1116511"/>
            </a:xfrm>
          </p:grpSpPr>
          <p:sp>
            <p:nvSpPr>
              <p:cNvPr id="713" name="Google Shape;713;p24"/>
              <p:cNvSpPr txBox="1"/>
              <p:nvPr/>
            </p:nvSpPr>
            <p:spPr>
              <a:xfrm>
                <a:off x="5003633" y="3201581"/>
                <a:ext cx="19859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연관규칙 도출</a:t>
                </a:r>
                <a:endParaRPr/>
              </a:p>
            </p:txBody>
          </p:sp>
          <p:grpSp>
            <p:nvGrpSpPr>
              <p:cNvPr id="714" name="Google Shape;714;p24"/>
              <p:cNvGrpSpPr/>
              <p:nvPr/>
            </p:nvGrpSpPr>
            <p:grpSpPr>
              <a:xfrm>
                <a:off x="5748703" y="2454402"/>
                <a:ext cx="579317" cy="579318"/>
                <a:chOff x="1938968" y="1347283"/>
                <a:chExt cx="782074" cy="782074"/>
              </a:xfrm>
            </p:grpSpPr>
            <p:grpSp>
              <p:nvGrpSpPr>
                <p:cNvPr id="715" name="Google Shape;715;p24"/>
                <p:cNvGrpSpPr/>
                <p:nvPr/>
              </p:nvGrpSpPr>
              <p:grpSpPr>
                <a:xfrm>
                  <a:off x="1938968" y="1347283"/>
                  <a:ext cx="782074" cy="782074"/>
                  <a:chOff x="1422570" y="822097"/>
                  <a:chExt cx="782074" cy="782074"/>
                </a:xfrm>
              </p:grpSpPr>
              <p:sp>
                <p:nvSpPr>
                  <p:cNvPr id="716" name="Google Shape;716;p24"/>
                  <p:cNvSpPr/>
                  <p:nvPr/>
                </p:nvSpPr>
                <p:spPr>
                  <a:xfrm rot="8212057">
                    <a:off x="1536955" y="936482"/>
                    <a:ext cx="553304" cy="553304"/>
                  </a:xfrm>
                  <a:prstGeom prst="teardrop">
                    <a:avLst>
                      <a:gd fmla="val 100000" name="adj"/>
                    </a:avLst>
                  </a:prstGeom>
                  <a:solidFill>
                    <a:srgbClr val="25615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717" name="Google Shape;717;p24"/>
                  <p:cNvSpPr/>
                  <p:nvPr/>
                </p:nvSpPr>
                <p:spPr>
                  <a:xfrm rot="8212057">
                    <a:off x="1582962" y="982489"/>
                    <a:ext cx="461291" cy="461291"/>
                  </a:xfrm>
                  <a:prstGeom prst="teardrop">
                    <a:avLst>
                      <a:gd fmla="val 100000" name="adj"/>
                    </a:avLst>
                  </a:prstGeom>
                  <a:noFill/>
                  <a:ln cap="flat" cmpd="sng" w="12700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  <p:sp>
              <p:nvSpPr>
                <p:cNvPr id="718" name="Google Shape;718;p24"/>
                <p:cNvSpPr txBox="1"/>
                <p:nvPr/>
              </p:nvSpPr>
              <p:spPr>
                <a:xfrm>
                  <a:off x="2116800" y="1550076"/>
                  <a:ext cx="426749" cy="4985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19" name="Google Shape;719;p24"/>
            <p:cNvSpPr/>
            <p:nvPr/>
          </p:nvSpPr>
          <p:spPr>
            <a:xfrm>
              <a:off x="5963197" y="3018201"/>
              <a:ext cx="138606" cy="138606"/>
            </a:xfrm>
            <a:prstGeom prst="ellipse">
              <a:avLst/>
            </a:prstGeom>
            <a:solidFill>
              <a:srgbClr val="2561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20" name="Google Shape;720;p24"/>
          <p:cNvGrpSpPr/>
          <p:nvPr/>
        </p:nvGrpSpPr>
        <p:grpSpPr>
          <a:xfrm>
            <a:off x="974908" y="4127534"/>
            <a:ext cx="2663174" cy="1112540"/>
            <a:chOff x="447007" y="3802693"/>
            <a:chExt cx="2876311" cy="1201578"/>
          </a:xfrm>
        </p:grpSpPr>
        <p:grpSp>
          <p:nvGrpSpPr>
            <p:cNvPr id="721" name="Google Shape;721;p24"/>
            <p:cNvGrpSpPr/>
            <p:nvPr/>
          </p:nvGrpSpPr>
          <p:grpSpPr>
            <a:xfrm>
              <a:off x="447007" y="3802693"/>
              <a:ext cx="1201578" cy="1201578"/>
              <a:chOff x="629275" y="3401344"/>
              <a:chExt cx="551951" cy="551951"/>
            </a:xfrm>
          </p:grpSpPr>
          <p:pic>
            <p:nvPicPr>
              <p:cNvPr descr="남자 단색으로 채워진" id="722" name="Google Shape;722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9275" y="3401344"/>
                <a:ext cx="551951" cy="551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쇼핑백 단색으로 채워진" id="723" name="Google Shape;723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55861" y="3720349"/>
                <a:ext cx="195941" cy="195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4" name="Google Shape;724;p24"/>
            <p:cNvGrpSpPr/>
            <p:nvPr/>
          </p:nvGrpSpPr>
          <p:grpSpPr>
            <a:xfrm>
              <a:off x="1284374" y="3802693"/>
              <a:ext cx="1201578" cy="1201578"/>
              <a:chOff x="629275" y="3401344"/>
              <a:chExt cx="551951" cy="551951"/>
            </a:xfrm>
          </p:grpSpPr>
          <p:pic>
            <p:nvPicPr>
              <p:cNvPr descr="남자 단색으로 채워진" id="725" name="Google Shape;725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9275" y="3401344"/>
                <a:ext cx="551951" cy="551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쇼핑백 단색으로 채워진" id="726" name="Google Shape;726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55861" y="3720349"/>
                <a:ext cx="195941" cy="195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" name="Google Shape;727;p24"/>
            <p:cNvGrpSpPr/>
            <p:nvPr/>
          </p:nvGrpSpPr>
          <p:grpSpPr>
            <a:xfrm>
              <a:off x="2121740" y="3802693"/>
              <a:ext cx="1201578" cy="1201578"/>
              <a:chOff x="629275" y="3401344"/>
              <a:chExt cx="551951" cy="551951"/>
            </a:xfrm>
          </p:grpSpPr>
          <p:pic>
            <p:nvPicPr>
              <p:cNvPr descr="남자 단색으로 채워진" id="728" name="Google Shape;728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9275" y="3401344"/>
                <a:ext cx="551951" cy="551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쇼핑백 단색으로 채워진" id="729" name="Google Shape;729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55861" y="3720349"/>
                <a:ext cx="195941" cy="1959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0" name="Google Shape;730;p24"/>
          <p:cNvGrpSpPr/>
          <p:nvPr/>
        </p:nvGrpSpPr>
        <p:grpSpPr>
          <a:xfrm>
            <a:off x="4647856" y="4014988"/>
            <a:ext cx="2968061" cy="1419543"/>
            <a:chOff x="4261002" y="4029743"/>
            <a:chExt cx="3206598" cy="1533629"/>
          </a:xfrm>
        </p:grpSpPr>
        <p:sp>
          <p:nvSpPr>
            <p:cNvPr id="731" name="Google Shape;731;p24"/>
            <p:cNvSpPr/>
            <p:nvPr/>
          </p:nvSpPr>
          <p:spPr>
            <a:xfrm>
              <a:off x="4261002" y="4135517"/>
              <a:ext cx="3206598" cy="1390368"/>
            </a:xfrm>
            <a:prstGeom prst="bracePair">
              <a:avLst/>
            </a:prstGeom>
            <a:noFill/>
            <a:ln cap="flat" cmpd="sng" w="28575">
              <a:solidFill>
                <a:srgbClr val="432C1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2" name="Google Shape;732;p24"/>
            <p:cNvGrpSpPr/>
            <p:nvPr/>
          </p:nvGrpSpPr>
          <p:grpSpPr>
            <a:xfrm>
              <a:off x="4518465" y="4029743"/>
              <a:ext cx="1339181" cy="1533629"/>
              <a:chOff x="4442265" y="4029743"/>
              <a:chExt cx="1339181" cy="1533629"/>
            </a:xfrm>
          </p:grpSpPr>
          <p:sp>
            <p:nvSpPr>
              <p:cNvPr id="733" name="Google Shape;733;p24"/>
              <p:cNvSpPr/>
              <p:nvPr/>
            </p:nvSpPr>
            <p:spPr>
              <a:xfrm rot="-1397907">
                <a:off x="4570353" y="4208408"/>
                <a:ext cx="1083005" cy="870973"/>
              </a:xfrm>
              <a:custGeom>
                <a:rect b="b" l="l" r="r" t="t"/>
                <a:pathLst>
                  <a:path extrusionOk="0" h="3222735" w="4135974">
                    <a:moveTo>
                      <a:pt x="3993038" y="549353"/>
                    </a:moveTo>
                    <a:cubicBezTo>
                      <a:pt x="4036704" y="511849"/>
                      <a:pt x="4073786" y="467341"/>
                      <a:pt x="4102796" y="417670"/>
                    </a:cubicBezTo>
                    <a:cubicBezTo>
                      <a:pt x="4131844" y="368801"/>
                      <a:pt x="4142327" y="311126"/>
                      <a:pt x="4132227" y="255174"/>
                    </a:cubicBezTo>
                    <a:cubicBezTo>
                      <a:pt x="4122165" y="199223"/>
                      <a:pt x="4092195" y="148787"/>
                      <a:pt x="4047912" y="113155"/>
                    </a:cubicBezTo>
                    <a:cubicBezTo>
                      <a:pt x="4004981" y="75534"/>
                      <a:pt x="3954732" y="47142"/>
                      <a:pt x="3900348" y="29761"/>
                    </a:cubicBezTo>
                    <a:cubicBezTo>
                      <a:pt x="3720168" y="-27033"/>
                      <a:pt x="3524157" y="-1766"/>
                      <a:pt x="3364297" y="98919"/>
                    </a:cubicBezTo>
                    <a:cubicBezTo>
                      <a:pt x="3314243" y="130721"/>
                      <a:pt x="3271116" y="172320"/>
                      <a:pt x="3237581" y="221266"/>
                    </a:cubicBezTo>
                    <a:cubicBezTo>
                      <a:pt x="3191044" y="285251"/>
                      <a:pt x="3174438" y="366235"/>
                      <a:pt x="3191965" y="443387"/>
                    </a:cubicBezTo>
                    <a:cubicBezTo>
                      <a:pt x="3209531" y="520540"/>
                      <a:pt x="3259556" y="586366"/>
                      <a:pt x="3329203" y="623948"/>
                    </a:cubicBezTo>
                    <a:cubicBezTo>
                      <a:pt x="3345124" y="633824"/>
                      <a:pt x="3362122" y="642053"/>
                      <a:pt x="3387379" y="655750"/>
                    </a:cubicBezTo>
                    <a:lnTo>
                      <a:pt x="3387379" y="720499"/>
                    </a:lnTo>
                    <a:lnTo>
                      <a:pt x="3387340" y="720499"/>
                    </a:lnTo>
                    <a:cubicBezTo>
                      <a:pt x="3392542" y="760609"/>
                      <a:pt x="3384655" y="801326"/>
                      <a:pt x="3364914" y="836615"/>
                    </a:cubicBezTo>
                    <a:cubicBezTo>
                      <a:pt x="3345124" y="871904"/>
                      <a:pt x="3314547" y="899846"/>
                      <a:pt x="3277612" y="916373"/>
                    </a:cubicBezTo>
                    <a:cubicBezTo>
                      <a:pt x="3125609" y="1001795"/>
                      <a:pt x="2988028" y="1110670"/>
                      <a:pt x="2870002" y="1238993"/>
                    </a:cubicBezTo>
                    <a:cubicBezTo>
                      <a:pt x="2823358" y="1286715"/>
                      <a:pt x="2776742" y="1334437"/>
                      <a:pt x="2729011" y="1381630"/>
                    </a:cubicBezTo>
                    <a:lnTo>
                      <a:pt x="2728981" y="1381630"/>
                    </a:lnTo>
                    <a:cubicBezTo>
                      <a:pt x="2610838" y="1500117"/>
                      <a:pt x="2469935" y="1593415"/>
                      <a:pt x="2314788" y="1655950"/>
                    </a:cubicBezTo>
                    <a:cubicBezTo>
                      <a:pt x="2125732" y="1729615"/>
                      <a:pt x="1925998" y="1772066"/>
                      <a:pt x="1723324" y="1781588"/>
                    </a:cubicBezTo>
                    <a:cubicBezTo>
                      <a:pt x="1399519" y="1804514"/>
                      <a:pt x="1074146" y="1772399"/>
                      <a:pt x="761020" y="1686674"/>
                    </a:cubicBezTo>
                    <a:cubicBezTo>
                      <a:pt x="596418" y="1640030"/>
                      <a:pt x="434579" y="1582423"/>
                      <a:pt x="271623" y="1529244"/>
                    </a:cubicBezTo>
                    <a:cubicBezTo>
                      <a:pt x="139939" y="1485881"/>
                      <a:pt x="52186" y="1534171"/>
                      <a:pt x="23099" y="1670793"/>
                    </a:cubicBezTo>
                    <a:lnTo>
                      <a:pt x="23099" y="1670763"/>
                    </a:lnTo>
                    <a:cubicBezTo>
                      <a:pt x="-33891" y="1889289"/>
                      <a:pt x="15937" y="2121892"/>
                      <a:pt x="157506" y="2297859"/>
                    </a:cubicBezTo>
                    <a:cubicBezTo>
                      <a:pt x="265500" y="2430346"/>
                      <a:pt x="388464" y="2549832"/>
                      <a:pt x="524017" y="2653926"/>
                    </a:cubicBezTo>
                    <a:cubicBezTo>
                      <a:pt x="1178554" y="3180640"/>
                      <a:pt x="1917562" y="3334789"/>
                      <a:pt x="2725729" y="3144430"/>
                    </a:cubicBezTo>
                    <a:cubicBezTo>
                      <a:pt x="3070432" y="3066739"/>
                      <a:pt x="3383205" y="2885688"/>
                      <a:pt x="3622207" y="2625407"/>
                    </a:cubicBezTo>
                    <a:cubicBezTo>
                      <a:pt x="3956338" y="2261649"/>
                      <a:pt x="4087454" y="1829310"/>
                      <a:pt x="4046315" y="1342177"/>
                    </a:cubicBezTo>
                    <a:cubicBezTo>
                      <a:pt x="4043552" y="1229549"/>
                      <a:pt x="4016228" y="1118871"/>
                      <a:pt x="3966214" y="1017911"/>
                    </a:cubicBezTo>
                    <a:cubicBezTo>
                      <a:pt x="3930738" y="945804"/>
                      <a:pt x="3915729" y="865369"/>
                      <a:pt x="3922852" y="785307"/>
                    </a:cubicBezTo>
                    <a:lnTo>
                      <a:pt x="3922852" y="706852"/>
                    </a:lnTo>
                    <a:cubicBezTo>
                      <a:pt x="3920667" y="646345"/>
                      <a:pt x="3946620" y="588218"/>
                      <a:pt x="3993078" y="549412"/>
                    </a:cubicBezTo>
                    <a:close/>
                    <a:moveTo>
                      <a:pt x="3860277" y="466498"/>
                    </a:moveTo>
                    <a:cubicBezTo>
                      <a:pt x="3806696" y="515523"/>
                      <a:pt x="3776041" y="584750"/>
                      <a:pt x="3775777" y="657425"/>
                    </a:cubicBezTo>
                    <a:lnTo>
                      <a:pt x="3775777" y="943267"/>
                    </a:lnTo>
                    <a:cubicBezTo>
                      <a:pt x="3774817" y="969170"/>
                      <a:pt x="3783428" y="994545"/>
                      <a:pt x="3799927" y="1014560"/>
                    </a:cubicBezTo>
                    <a:cubicBezTo>
                      <a:pt x="3834021" y="1048086"/>
                      <a:pt x="3856682" y="1091448"/>
                      <a:pt x="3864676" y="1138553"/>
                    </a:cubicBezTo>
                    <a:cubicBezTo>
                      <a:pt x="3899465" y="1255276"/>
                      <a:pt x="3915925" y="1376712"/>
                      <a:pt x="3913515" y="1498480"/>
                    </a:cubicBezTo>
                    <a:cubicBezTo>
                      <a:pt x="3912594" y="1849689"/>
                      <a:pt x="3789630" y="2189679"/>
                      <a:pt x="3565677" y="2460246"/>
                    </a:cubicBezTo>
                    <a:cubicBezTo>
                      <a:pt x="3361387" y="2702265"/>
                      <a:pt x="3090780" y="2879270"/>
                      <a:pt x="2787147" y="2969394"/>
                    </a:cubicBezTo>
                    <a:cubicBezTo>
                      <a:pt x="2570924" y="3037288"/>
                      <a:pt x="2345551" y="3071539"/>
                      <a:pt x="2118913" y="3070883"/>
                    </a:cubicBezTo>
                    <a:cubicBezTo>
                      <a:pt x="1504486" y="3073792"/>
                      <a:pt x="913473" y="2835408"/>
                      <a:pt x="472993" y="2407009"/>
                    </a:cubicBezTo>
                    <a:cubicBezTo>
                      <a:pt x="400426" y="2338546"/>
                      <a:pt x="332581" y="2265215"/>
                      <a:pt x="269967" y="2187572"/>
                    </a:cubicBezTo>
                    <a:cubicBezTo>
                      <a:pt x="170507" y="2059289"/>
                      <a:pt x="132925" y="1893540"/>
                      <a:pt x="167362" y="1734954"/>
                    </a:cubicBezTo>
                    <a:cubicBezTo>
                      <a:pt x="179412" y="1656508"/>
                      <a:pt x="193148" y="1649386"/>
                      <a:pt x="265558" y="1676250"/>
                    </a:cubicBezTo>
                    <a:lnTo>
                      <a:pt x="265598" y="1676250"/>
                    </a:lnTo>
                    <a:cubicBezTo>
                      <a:pt x="465009" y="1754744"/>
                      <a:pt x="669847" y="1818916"/>
                      <a:pt x="878409" y="1868254"/>
                    </a:cubicBezTo>
                    <a:cubicBezTo>
                      <a:pt x="1290624" y="1963394"/>
                      <a:pt x="1718867" y="1965618"/>
                      <a:pt x="2132061" y="1874838"/>
                    </a:cubicBezTo>
                    <a:cubicBezTo>
                      <a:pt x="2402482" y="1817054"/>
                      <a:pt x="2650281" y="1681922"/>
                      <a:pt x="2845264" y="1485862"/>
                    </a:cubicBezTo>
                    <a:cubicBezTo>
                      <a:pt x="2882032" y="1448545"/>
                      <a:pt x="2919889" y="1411805"/>
                      <a:pt x="2954972" y="1376144"/>
                    </a:cubicBezTo>
                    <a:lnTo>
                      <a:pt x="2955011" y="1376144"/>
                    </a:lnTo>
                    <a:cubicBezTo>
                      <a:pt x="3079278" y="1240590"/>
                      <a:pt x="3223825" y="1125092"/>
                      <a:pt x="3383480" y="1033782"/>
                    </a:cubicBezTo>
                    <a:cubicBezTo>
                      <a:pt x="3459603" y="1000982"/>
                      <a:pt x="3514781" y="932901"/>
                      <a:pt x="3531044" y="851654"/>
                    </a:cubicBezTo>
                    <a:cubicBezTo>
                      <a:pt x="3539049" y="776029"/>
                      <a:pt x="3542340" y="699994"/>
                      <a:pt x="3540920" y="623948"/>
                    </a:cubicBezTo>
                    <a:cubicBezTo>
                      <a:pt x="3542262" y="575149"/>
                      <a:pt x="3512224" y="530954"/>
                      <a:pt x="3466334" y="514230"/>
                    </a:cubicBezTo>
                    <a:cubicBezTo>
                      <a:pt x="3458105" y="509831"/>
                      <a:pt x="3448768" y="507108"/>
                      <a:pt x="3439999" y="503248"/>
                    </a:cubicBezTo>
                    <a:cubicBezTo>
                      <a:pt x="3321474" y="448364"/>
                      <a:pt x="3302301" y="335354"/>
                      <a:pt x="3405445" y="255262"/>
                    </a:cubicBezTo>
                    <a:cubicBezTo>
                      <a:pt x="3471576" y="201603"/>
                      <a:pt x="3551021" y="166784"/>
                      <a:pt x="3635335" y="154538"/>
                    </a:cubicBezTo>
                    <a:cubicBezTo>
                      <a:pt x="3719649" y="142252"/>
                      <a:pt x="3805677" y="153009"/>
                      <a:pt x="3884398" y="185614"/>
                    </a:cubicBezTo>
                    <a:cubicBezTo>
                      <a:pt x="3989756" y="225107"/>
                      <a:pt x="4005637" y="309078"/>
                      <a:pt x="3931591" y="394107"/>
                    </a:cubicBezTo>
                    <a:lnTo>
                      <a:pt x="3931591" y="394068"/>
                    </a:lnTo>
                    <a:cubicBezTo>
                      <a:pt x="3909087" y="419482"/>
                      <a:pt x="3885279" y="443622"/>
                      <a:pt x="3860248" y="466508"/>
                    </a:cubicBezTo>
                    <a:close/>
                    <a:moveTo>
                      <a:pt x="3603523" y="1176449"/>
                    </a:moveTo>
                    <a:cubicBezTo>
                      <a:pt x="3613899" y="1201441"/>
                      <a:pt x="3607775" y="1230215"/>
                      <a:pt x="3588142" y="1248859"/>
                    </a:cubicBezTo>
                    <a:cubicBezTo>
                      <a:pt x="3581402" y="1255590"/>
                      <a:pt x="3573828" y="1261488"/>
                      <a:pt x="3565677" y="1266425"/>
                    </a:cubicBezTo>
                    <a:cubicBezTo>
                      <a:pt x="3418113" y="1344871"/>
                      <a:pt x="3318221" y="1472704"/>
                      <a:pt x="3219485" y="1601635"/>
                    </a:cubicBezTo>
                    <a:cubicBezTo>
                      <a:pt x="3165709" y="1671469"/>
                      <a:pt x="3112863" y="1742087"/>
                      <a:pt x="3060928" y="1813420"/>
                    </a:cubicBezTo>
                    <a:lnTo>
                      <a:pt x="3060889" y="1813420"/>
                    </a:lnTo>
                    <a:cubicBezTo>
                      <a:pt x="2879799" y="2063129"/>
                      <a:pt x="2604519" y="2228035"/>
                      <a:pt x="2298858" y="2269869"/>
                    </a:cubicBezTo>
                    <a:cubicBezTo>
                      <a:pt x="2139772" y="2294547"/>
                      <a:pt x="1977354" y="2302238"/>
                      <a:pt x="1816613" y="2318159"/>
                    </a:cubicBezTo>
                    <a:lnTo>
                      <a:pt x="1816574" y="2318159"/>
                    </a:lnTo>
                    <a:cubicBezTo>
                      <a:pt x="1453883" y="2308283"/>
                      <a:pt x="1093613" y="2255241"/>
                      <a:pt x="743395" y="2160140"/>
                    </a:cubicBezTo>
                    <a:cubicBezTo>
                      <a:pt x="706616" y="2149736"/>
                      <a:pt x="670416" y="2138753"/>
                      <a:pt x="633676" y="2126125"/>
                    </a:cubicBezTo>
                    <a:cubicBezTo>
                      <a:pt x="615767" y="2119845"/>
                      <a:pt x="599083" y="2110587"/>
                      <a:pt x="584308" y="2098683"/>
                    </a:cubicBezTo>
                    <a:cubicBezTo>
                      <a:pt x="560737" y="2080774"/>
                      <a:pt x="551086" y="2049923"/>
                      <a:pt x="560237" y="2021756"/>
                    </a:cubicBezTo>
                    <a:cubicBezTo>
                      <a:pt x="569378" y="1993589"/>
                      <a:pt x="595291" y="1974298"/>
                      <a:pt x="624908" y="1973613"/>
                    </a:cubicBezTo>
                    <a:cubicBezTo>
                      <a:pt x="651007" y="1974612"/>
                      <a:pt x="676843" y="1979197"/>
                      <a:pt x="701717" y="1987309"/>
                    </a:cubicBezTo>
                    <a:cubicBezTo>
                      <a:pt x="977066" y="2072084"/>
                      <a:pt x="1261340" y="2124743"/>
                      <a:pt x="1548788" y="2144220"/>
                    </a:cubicBezTo>
                    <a:cubicBezTo>
                      <a:pt x="1743428" y="2161443"/>
                      <a:pt x="1939224" y="2160532"/>
                      <a:pt x="2133668" y="2141506"/>
                    </a:cubicBezTo>
                    <a:cubicBezTo>
                      <a:pt x="2407988" y="2111351"/>
                      <a:pt x="2657090" y="2031788"/>
                      <a:pt x="2850731" y="1827694"/>
                    </a:cubicBezTo>
                    <a:cubicBezTo>
                      <a:pt x="2915490" y="1758575"/>
                      <a:pt x="2971431" y="1680658"/>
                      <a:pt x="3032899" y="1608258"/>
                    </a:cubicBezTo>
                    <a:cubicBezTo>
                      <a:pt x="3122876" y="1498539"/>
                      <a:pt x="3210129" y="1388821"/>
                      <a:pt x="3307219" y="1287862"/>
                    </a:cubicBezTo>
                    <a:lnTo>
                      <a:pt x="3307179" y="1287822"/>
                    </a:lnTo>
                    <a:cubicBezTo>
                      <a:pt x="3357165" y="1239718"/>
                      <a:pt x="3412381" y="1197395"/>
                      <a:pt x="3471781" y="1161606"/>
                    </a:cubicBezTo>
                    <a:cubicBezTo>
                      <a:pt x="3494099" y="1148595"/>
                      <a:pt x="3519013" y="1140708"/>
                      <a:pt x="3544760" y="1138573"/>
                    </a:cubicBezTo>
                    <a:cubicBezTo>
                      <a:pt x="3570870" y="1135506"/>
                      <a:pt x="3595509" y="1151387"/>
                      <a:pt x="3603474" y="1176458"/>
                    </a:cubicBezTo>
                    <a:close/>
                  </a:path>
                </a:pathLst>
              </a:custGeom>
              <a:solidFill>
                <a:srgbClr val="432C15"/>
              </a:solidFill>
              <a:ln cap="flat" cmpd="sng" w="9775">
                <a:solidFill>
                  <a:srgbClr val="432C1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p24"/>
              <p:cNvSpPr txBox="1"/>
              <p:nvPr/>
            </p:nvSpPr>
            <p:spPr>
              <a:xfrm>
                <a:off x="4745409" y="5194040"/>
                <a:ext cx="7328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바나나</a:t>
                </a:r>
                <a:endParaRPr/>
              </a:p>
            </p:txBody>
          </p:sp>
        </p:grpSp>
        <p:grpSp>
          <p:nvGrpSpPr>
            <p:cNvPr id="735" name="Google Shape;735;p24"/>
            <p:cNvGrpSpPr/>
            <p:nvPr/>
          </p:nvGrpSpPr>
          <p:grpSpPr>
            <a:xfrm>
              <a:off x="6283072" y="4139907"/>
              <a:ext cx="721704" cy="1423465"/>
              <a:chOff x="6206872" y="4139907"/>
              <a:chExt cx="721704" cy="1423465"/>
            </a:xfrm>
          </p:grpSpPr>
          <p:grpSp>
            <p:nvGrpSpPr>
              <p:cNvPr id="736" name="Google Shape;736;p24"/>
              <p:cNvGrpSpPr/>
              <p:nvPr/>
            </p:nvGrpSpPr>
            <p:grpSpPr>
              <a:xfrm>
                <a:off x="6206872" y="4139907"/>
                <a:ext cx="721704" cy="1007974"/>
                <a:chOff x="7122085" y="942642"/>
                <a:chExt cx="1181322" cy="1593394"/>
              </a:xfrm>
            </p:grpSpPr>
            <p:sp>
              <p:nvSpPr>
                <p:cNvPr id="737" name="Google Shape;737;p24"/>
                <p:cNvSpPr/>
                <p:nvPr/>
              </p:nvSpPr>
              <p:spPr>
                <a:xfrm>
                  <a:off x="7122085" y="942642"/>
                  <a:ext cx="1181322" cy="1593394"/>
                </a:xfrm>
                <a:custGeom>
                  <a:rect b="b" l="l" r="r" t="t"/>
                  <a:pathLst>
                    <a:path extrusionOk="0" h="1593394" w="1181322">
                      <a:moveTo>
                        <a:pt x="1177203" y="342584"/>
                      </a:moveTo>
                      <a:lnTo>
                        <a:pt x="1043960" y="129403"/>
                      </a:lnTo>
                      <a:lnTo>
                        <a:pt x="1043960" y="54957"/>
                      </a:lnTo>
                      <a:cubicBezTo>
                        <a:pt x="1043960" y="24738"/>
                        <a:pt x="1019234" y="12"/>
                        <a:pt x="989015" y="12"/>
                      </a:cubicBezTo>
                      <a:lnTo>
                        <a:pt x="192311" y="0"/>
                      </a:lnTo>
                      <a:cubicBezTo>
                        <a:pt x="162091" y="0"/>
                        <a:pt x="137366" y="24725"/>
                        <a:pt x="137366" y="54945"/>
                      </a:cubicBezTo>
                      <a:lnTo>
                        <a:pt x="137366" y="129391"/>
                      </a:lnTo>
                      <a:lnTo>
                        <a:pt x="4122" y="342571"/>
                      </a:lnTo>
                      <a:cubicBezTo>
                        <a:pt x="1375" y="346964"/>
                        <a:pt x="0" y="351918"/>
                        <a:pt x="0" y="357130"/>
                      </a:cubicBezTo>
                      <a:lnTo>
                        <a:pt x="0" y="1510977"/>
                      </a:lnTo>
                      <a:cubicBezTo>
                        <a:pt x="0" y="1556308"/>
                        <a:pt x="37089" y="1593394"/>
                        <a:pt x="82418" y="1593394"/>
                      </a:cubicBezTo>
                      <a:lnTo>
                        <a:pt x="1098905" y="1593394"/>
                      </a:lnTo>
                      <a:cubicBezTo>
                        <a:pt x="1144236" y="1593394"/>
                        <a:pt x="1181322" y="1556308"/>
                        <a:pt x="1181322" y="1510977"/>
                      </a:cubicBezTo>
                      <a:lnTo>
                        <a:pt x="1181322" y="357130"/>
                      </a:lnTo>
                      <a:cubicBezTo>
                        <a:pt x="1181322" y="351906"/>
                        <a:pt x="1179947" y="346964"/>
                        <a:pt x="1177200" y="342571"/>
                      </a:cubicBezTo>
                      <a:close/>
                      <a:moveTo>
                        <a:pt x="54942" y="384615"/>
                      </a:moveTo>
                      <a:lnTo>
                        <a:pt x="851646" y="384615"/>
                      </a:lnTo>
                      <a:lnTo>
                        <a:pt x="851646" y="636810"/>
                      </a:lnTo>
                      <a:cubicBezTo>
                        <a:pt x="732408" y="661805"/>
                        <a:pt x="626923" y="662640"/>
                        <a:pt x="524989" y="663460"/>
                      </a:cubicBezTo>
                      <a:cubicBezTo>
                        <a:pt x="353837" y="664565"/>
                        <a:pt x="203827" y="665937"/>
                        <a:pt x="54942" y="785444"/>
                      </a:cubicBezTo>
                      <a:close/>
                      <a:moveTo>
                        <a:pt x="54942" y="857708"/>
                      </a:moveTo>
                      <a:cubicBezTo>
                        <a:pt x="200816" y="720345"/>
                        <a:pt x="344509" y="719523"/>
                        <a:pt x="525272" y="718421"/>
                      </a:cubicBezTo>
                      <a:cubicBezTo>
                        <a:pt x="622248" y="717868"/>
                        <a:pt x="731046" y="717046"/>
                        <a:pt x="851646" y="693143"/>
                      </a:cubicBezTo>
                      <a:lnTo>
                        <a:pt x="851646" y="1313457"/>
                      </a:lnTo>
                      <a:cubicBezTo>
                        <a:pt x="791759" y="1306590"/>
                        <a:pt x="738186" y="1296421"/>
                        <a:pt x="688735" y="1282967"/>
                      </a:cubicBezTo>
                      <a:cubicBezTo>
                        <a:pt x="653843" y="1273353"/>
                        <a:pt x="618412" y="1261259"/>
                        <a:pt x="584339" y="1249448"/>
                      </a:cubicBezTo>
                      <a:cubicBezTo>
                        <a:pt x="532412" y="1231592"/>
                        <a:pt x="478568" y="1213181"/>
                        <a:pt x="422804" y="1202192"/>
                      </a:cubicBezTo>
                      <a:cubicBezTo>
                        <a:pt x="375278" y="1192578"/>
                        <a:pt x="327203" y="1188725"/>
                        <a:pt x="279394" y="1188725"/>
                      </a:cubicBezTo>
                      <a:cubicBezTo>
                        <a:pt x="203576" y="1188725"/>
                        <a:pt x="128025" y="1198342"/>
                        <a:pt x="55224" y="1210703"/>
                      </a:cubicBezTo>
                      <a:lnTo>
                        <a:pt x="55224" y="857673"/>
                      </a:lnTo>
                      <a:close/>
                      <a:moveTo>
                        <a:pt x="864016" y="329670"/>
                      </a:moveTo>
                      <a:lnTo>
                        <a:pt x="76920" y="329670"/>
                      </a:lnTo>
                      <a:lnTo>
                        <a:pt x="179940" y="164835"/>
                      </a:lnTo>
                      <a:lnTo>
                        <a:pt x="966754" y="164835"/>
                      </a:lnTo>
                      <a:lnTo>
                        <a:pt x="863733" y="329670"/>
                      </a:lnTo>
                      <a:close/>
                      <a:moveTo>
                        <a:pt x="192305" y="54945"/>
                      </a:moveTo>
                      <a:lnTo>
                        <a:pt x="989008" y="54945"/>
                      </a:lnTo>
                      <a:lnTo>
                        <a:pt x="989008" y="109890"/>
                      </a:lnTo>
                      <a:lnTo>
                        <a:pt x="192305" y="109890"/>
                      </a:lnTo>
                      <a:close/>
                      <a:moveTo>
                        <a:pt x="54942" y="1510989"/>
                      </a:moveTo>
                      <a:lnTo>
                        <a:pt x="54942" y="1266484"/>
                      </a:lnTo>
                      <a:cubicBezTo>
                        <a:pt x="171702" y="1246148"/>
                        <a:pt x="294506" y="1232411"/>
                        <a:pt x="412085" y="1255765"/>
                      </a:cubicBezTo>
                      <a:cubicBezTo>
                        <a:pt x="464283" y="1265931"/>
                        <a:pt x="513733" y="1283237"/>
                        <a:pt x="566201" y="1301096"/>
                      </a:cubicBezTo>
                      <a:cubicBezTo>
                        <a:pt x="601093" y="1313187"/>
                        <a:pt x="637360" y="1325551"/>
                        <a:pt x="673897" y="1335705"/>
                      </a:cubicBezTo>
                      <a:cubicBezTo>
                        <a:pt x="727737" y="1350547"/>
                        <a:pt x="786534" y="1361253"/>
                        <a:pt x="851646" y="1368402"/>
                      </a:cubicBezTo>
                      <a:lnTo>
                        <a:pt x="851646" y="1538462"/>
                      </a:lnTo>
                      <a:lnTo>
                        <a:pt x="82414" y="1538462"/>
                      </a:lnTo>
                      <a:cubicBezTo>
                        <a:pt x="67306" y="1538462"/>
                        <a:pt x="54942" y="1526098"/>
                        <a:pt x="54942" y="1510989"/>
                      </a:cubicBezTo>
                      <a:close/>
                      <a:moveTo>
                        <a:pt x="1126371" y="1510989"/>
                      </a:moveTo>
                      <a:cubicBezTo>
                        <a:pt x="1126371" y="1526101"/>
                        <a:pt x="1114007" y="1538462"/>
                        <a:pt x="1098898" y="1538462"/>
                      </a:cubicBezTo>
                      <a:lnTo>
                        <a:pt x="906591" y="1538462"/>
                      </a:lnTo>
                      <a:lnTo>
                        <a:pt x="906591" y="365118"/>
                      </a:lnTo>
                      <a:lnTo>
                        <a:pt x="1016481" y="189293"/>
                      </a:lnTo>
                      <a:lnTo>
                        <a:pt x="1126371" y="365118"/>
                      </a:lnTo>
                      <a:close/>
                    </a:path>
                  </a:pathLst>
                </a:custGeom>
                <a:solidFill>
                  <a:srgbClr val="432C15"/>
                </a:solidFill>
                <a:ln cap="flat" cmpd="sng" w="9525">
                  <a:solidFill>
                    <a:srgbClr val="432C15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38" name="Google Shape;738;p24"/>
                <p:cNvSpPr/>
                <p:nvPr/>
              </p:nvSpPr>
              <p:spPr>
                <a:xfrm>
                  <a:off x="7465203" y="1766969"/>
                  <a:ext cx="220050" cy="274583"/>
                </a:xfrm>
                <a:custGeom>
                  <a:rect b="b" l="l" r="r" t="t"/>
                  <a:pathLst>
                    <a:path extrusionOk="0" h="274583" w="220050">
                      <a:moveTo>
                        <a:pt x="110160" y="274583"/>
                      </a:moveTo>
                      <a:cubicBezTo>
                        <a:pt x="170870" y="274583"/>
                        <a:pt x="220050" y="225403"/>
                        <a:pt x="220050" y="164693"/>
                      </a:cubicBezTo>
                      <a:cubicBezTo>
                        <a:pt x="220050" y="75139"/>
                        <a:pt x="130214" y="8100"/>
                        <a:pt x="126374" y="5352"/>
                      </a:cubicBezTo>
                      <a:cubicBezTo>
                        <a:pt x="116757" y="-1784"/>
                        <a:pt x="103573" y="-1784"/>
                        <a:pt x="93677" y="5352"/>
                      </a:cubicBezTo>
                      <a:cubicBezTo>
                        <a:pt x="89824" y="8100"/>
                        <a:pt x="0" y="75406"/>
                        <a:pt x="0" y="164693"/>
                      </a:cubicBezTo>
                      <a:cubicBezTo>
                        <a:pt x="0" y="225403"/>
                        <a:pt x="49181" y="274583"/>
                        <a:pt x="109890" y="274583"/>
                      </a:cubicBezTo>
                      <a:close/>
                      <a:moveTo>
                        <a:pt x="110160" y="63597"/>
                      </a:moveTo>
                      <a:cubicBezTo>
                        <a:pt x="131316" y="83651"/>
                        <a:pt x="165105" y="122395"/>
                        <a:pt x="165105" y="164693"/>
                      </a:cubicBezTo>
                      <a:cubicBezTo>
                        <a:pt x="165105" y="194913"/>
                        <a:pt x="140380" y="219638"/>
                        <a:pt x="110160" y="219638"/>
                      </a:cubicBezTo>
                      <a:cubicBezTo>
                        <a:pt x="79940" y="219638"/>
                        <a:pt x="55215" y="194913"/>
                        <a:pt x="55215" y="164693"/>
                      </a:cubicBezTo>
                      <a:cubicBezTo>
                        <a:pt x="55215" y="122112"/>
                        <a:pt x="89005" y="83381"/>
                        <a:pt x="110160" y="63597"/>
                      </a:cubicBezTo>
                      <a:close/>
                    </a:path>
                  </a:pathLst>
                </a:custGeom>
                <a:solidFill>
                  <a:srgbClr val="432C15"/>
                </a:solidFill>
                <a:ln cap="flat" cmpd="sng" w="9525">
                  <a:solidFill>
                    <a:srgbClr val="432C15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739" name="Google Shape;739;p24"/>
              <p:cNvSpPr txBox="1"/>
              <p:nvPr/>
            </p:nvSpPr>
            <p:spPr>
              <a:xfrm>
                <a:off x="6292649" y="5194040"/>
                <a:ext cx="5501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우유</a:t>
                </a:r>
                <a:endParaRPr/>
              </a:p>
            </p:txBody>
          </p:sp>
        </p:grpSp>
      </p:grpSp>
      <p:grpSp>
        <p:nvGrpSpPr>
          <p:cNvPr id="740" name="Google Shape;740;p24"/>
          <p:cNvGrpSpPr/>
          <p:nvPr/>
        </p:nvGrpSpPr>
        <p:grpSpPr>
          <a:xfrm>
            <a:off x="9436082" y="3860419"/>
            <a:ext cx="1216285" cy="1646769"/>
            <a:chOff x="9809299" y="3627594"/>
            <a:chExt cx="1329210" cy="1799662"/>
          </a:xfrm>
        </p:grpSpPr>
        <p:grpSp>
          <p:nvGrpSpPr>
            <p:cNvPr id="741" name="Google Shape;741;p24"/>
            <p:cNvGrpSpPr/>
            <p:nvPr/>
          </p:nvGrpSpPr>
          <p:grpSpPr>
            <a:xfrm>
              <a:off x="10047837" y="3627594"/>
              <a:ext cx="852135" cy="1390368"/>
              <a:chOff x="9571179" y="3866243"/>
              <a:chExt cx="852135" cy="1390368"/>
            </a:xfrm>
          </p:grpSpPr>
          <p:sp>
            <p:nvSpPr>
              <p:cNvPr id="742" name="Google Shape;742;p24"/>
              <p:cNvSpPr/>
              <p:nvPr/>
            </p:nvSpPr>
            <p:spPr>
              <a:xfrm>
                <a:off x="9571179" y="3866243"/>
                <a:ext cx="852135" cy="1390368"/>
              </a:xfrm>
              <a:custGeom>
                <a:rect b="b" l="l" r="r" t="t"/>
                <a:pathLst>
                  <a:path extrusionOk="0" h="1390368" w="852135">
                    <a:moveTo>
                      <a:pt x="813791" y="743204"/>
                    </a:moveTo>
                    <a:lnTo>
                      <a:pt x="672757" y="443483"/>
                    </a:lnTo>
                    <a:lnTo>
                      <a:pt x="672757" y="358798"/>
                    </a:lnTo>
                    <a:cubicBezTo>
                      <a:pt x="672757" y="329238"/>
                      <a:pt x="645283" y="306000"/>
                      <a:pt x="591096" y="289747"/>
                    </a:cubicBezTo>
                    <a:cubicBezTo>
                      <a:pt x="550508" y="277567"/>
                      <a:pt x="498032" y="270419"/>
                      <a:pt x="441926" y="269275"/>
                    </a:cubicBezTo>
                    <a:lnTo>
                      <a:pt x="403597" y="64853"/>
                    </a:lnTo>
                    <a:cubicBezTo>
                      <a:pt x="402316" y="28882"/>
                      <a:pt x="372659" y="0"/>
                      <a:pt x="336379" y="0"/>
                    </a:cubicBezTo>
                    <a:cubicBezTo>
                      <a:pt x="299284" y="0"/>
                      <a:pt x="269100" y="30181"/>
                      <a:pt x="269100" y="67278"/>
                    </a:cubicBezTo>
                    <a:cubicBezTo>
                      <a:pt x="269100" y="74581"/>
                      <a:pt x="270285" y="81603"/>
                      <a:pt x="272447" y="88188"/>
                    </a:cubicBezTo>
                    <a:lnTo>
                      <a:pt x="306139" y="279139"/>
                    </a:lnTo>
                    <a:cubicBezTo>
                      <a:pt x="250800" y="289157"/>
                      <a:pt x="179400" y="311288"/>
                      <a:pt x="179400" y="358801"/>
                    </a:cubicBezTo>
                    <a:lnTo>
                      <a:pt x="179400" y="443486"/>
                    </a:lnTo>
                    <a:lnTo>
                      <a:pt x="38366" y="743206"/>
                    </a:lnTo>
                    <a:cubicBezTo>
                      <a:pt x="13268" y="796536"/>
                      <a:pt x="0" y="855872"/>
                      <a:pt x="0" y="914808"/>
                    </a:cubicBezTo>
                    <a:cubicBezTo>
                      <a:pt x="0" y="933806"/>
                      <a:pt x="1358" y="952991"/>
                      <a:pt x="4044" y="971805"/>
                    </a:cubicBezTo>
                    <a:lnTo>
                      <a:pt x="44864" y="1257597"/>
                    </a:lnTo>
                    <a:cubicBezTo>
                      <a:pt x="47423" y="1344765"/>
                      <a:pt x="237899" y="1390369"/>
                      <a:pt x="426069" y="1390369"/>
                    </a:cubicBezTo>
                    <a:cubicBezTo>
                      <a:pt x="614238" y="1390369"/>
                      <a:pt x="804717" y="1344768"/>
                      <a:pt x="807274" y="1257597"/>
                    </a:cubicBezTo>
                    <a:lnTo>
                      <a:pt x="848093" y="971805"/>
                    </a:lnTo>
                    <a:cubicBezTo>
                      <a:pt x="850780" y="952991"/>
                      <a:pt x="852135" y="933806"/>
                      <a:pt x="852135" y="914808"/>
                    </a:cubicBezTo>
                    <a:cubicBezTo>
                      <a:pt x="852145" y="855872"/>
                      <a:pt x="838880" y="796536"/>
                      <a:pt x="813779" y="743206"/>
                    </a:cubicBezTo>
                    <a:close/>
                    <a:moveTo>
                      <a:pt x="807304" y="914806"/>
                    </a:moveTo>
                    <a:cubicBezTo>
                      <a:pt x="807304" y="931691"/>
                      <a:pt x="806090" y="948730"/>
                      <a:pt x="803706" y="965459"/>
                    </a:cubicBezTo>
                    <a:lnTo>
                      <a:pt x="801261" y="982558"/>
                    </a:lnTo>
                    <a:cubicBezTo>
                      <a:pt x="734343" y="1012061"/>
                      <a:pt x="586734" y="1031553"/>
                      <a:pt x="426089" y="1031553"/>
                    </a:cubicBezTo>
                    <a:cubicBezTo>
                      <a:pt x="265443" y="1031553"/>
                      <a:pt x="117828" y="1012059"/>
                      <a:pt x="50892" y="982558"/>
                    </a:cubicBezTo>
                    <a:lnTo>
                      <a:pt x="48449" y="965459"/>
                    </a:lnTo>
                    <a:cubicBezTo>
                      <a:pt x="46063" y="948730"/>
                      <a:pt x="44859" y="931689"/>
                      <a:pt x="44859" y="914806"/>
                    </a:cubicBezTo>
                    <a:cubicBezTo>
                      <a:pt x="44859" y="907931"/>
                      <a:pt x="45072" y="901044"/>
                      <a:pt x="45479" y="894169"/>
                    </a:cubicBezTo>
                    <a:cubicBezTo>
                      <a:pt x="123123" y="923553"/>
                      <a:pt x="266000" y="941856"/>
                      <a:pt x="426089" y="941856"/>
                    </a:cubicBezTo>
                    <a:cubicBezTo>
                      <a:pt x="586178" y="941856"/>
                      <a:pt x="729037" y="923553"/>
                      <a:pt x="806698" y="894176"/>
                    </a:cubicBezTo>
                    <a:cubicBezTo>
                      <a:pt x="807098" y="901044"/>
                      <a:pt x="807311" y="907931"/>
                      <a:pt x="807311" y="914806"/>
                    </a:cubicBezTo>
                    <a:close/>
                    <a:moveTo>
                      <a:pt x="690254" y="1057305"/>
                    </a:moveTo>
                    <a:lnTo>
                      <a:pt x="673318" y="1226657"/>
                    </a:lnTo>
                    <a:cubicBezTo>
                      <a:pt x="655202" y="1237713"/>
                      <a:pt x="571175" y="1255810"/>
                      <a:pt x="426079" y="1255810"/>
                    </a:cubicBezTo>
                    <a:cubicBezTo>
                      <a:pt x="280983" y="1255810"/>
                      <a:pt x="196966" y="1237713"/>
                      <a:pt x="178839" y="1226657"/>
                    </a:cubicBezTo>
                    <a:lnTo>
                      <a:pt x="161907" y="1057315"/>
                    </a:lnTo>
                    <a:cubicBezTo>
                      <a:pt x="236350" y="1069458"/>
                      <a:pt x="328320" y="1076400"/>
                      <a:pt x="426074" y="1076400"/>
                    </a:cubicBezTo>
                    <a:cubicBezTo>
                      <a:pt x="523828" y="1076400"/>
                      <a:pt x="615803" y="1069458"/>
                      <a:pt x="690241" y="1057305"/>
                    </a:cubicBezTo>
                    <a:close/>
                    <a:moveTo>
                      <a:pt x="224262" y="413769"/>
                    </a:moveTo>
                    <a:cubicBezTo>
                      <a:pt x="234726" y="418929"/>
                      <a:pt x="246984" y="423634"/>
                      <a:pt x="261076" y="427852"/>
                    </a:cubicBezTo>
                    <a:cubicBezTo>
                      <a:pt x="305456" y="441177"/>
                      <a:pt x="364062" y="448508"/>
                      <a:pt x="426084" y="448508"/>
                    </a:cubicBezTo>
                    <a:cubicBezTo>
                      <a:pt x="488106" y="448508"/>
                      <a:pt x="546712" y="441177"/>
                      <a:pt x="591092" y="427862"/>
                    </a:cubicBezTo>
                    <a:cubicBezTo>
                      <a:pt x="605174" y="423634"/>
                      <a:pt x="617441" y="418929"/>
                      <a:pt x="627906" y="413779"/>
                    </a:cubicBezTo>
                    <a:lnTo>
                      <a:pt x="627906" y="448295"/>
                    </a:lnTo>
                    <a:cubicBezTo>
                      <a:pt x="624085" y="460826"/>
                      <a:pt x="556847" y="493362"/>
                      <a:pt x="426084" y="493362"/>
                    </a:cubicBezTo>
                    <a:cubicBezTo>
                      <a:pt x="295321" y="493362"/>
                      <a:pt x="228083" y="460826"/>
                      <a:pt x="224262" y="448295"/>
                    </a:cubicBezTo>
                    <a:close/>
                    <a:moveTo>
                      <a:pt x="326035" y="133762"/>
                    </a:moveTo>
                    <a:cubicBezTo>
                      <a:pt x="329410" y="134286"/>
                      <a:pt x="332863" y="134567"/>
                      <a:pt x="336384" y="134567"/>
                    </a:cubicBezTo>
                    <a:cubicBezTo>
                      <a:pt x="348380" y="134567"/>
                      <a:pt x="359640" y="131396"/>
                      <a:pt x="369407" y="125868"/>
                    </a:cubicBezTo>
                    <a:lnTo>
                      <a:pt x="421488" y="403640"/>
                    </a:lnTo>
                    <a:cubicBezTo>
                      <a:pt x="404322" y="403543"/>
                      <a:pt x="388261" y="402875"/>
                      <a:pt x="373335" y="401778"/>
                    </a:cubicBezTo>
                    <a:close/>
                    <a:moveTo>
                      <a:pt x="627842" y="358813"/>
                    </a:moveTo>
                    <a:cubicBezTo>
                      <a:pt x="623817" y="370102"/>
                      <a:pt x="570167" y="396762"/>
                      <a:pt x="466908" y="402532"/>
                    </a:cubicBezTo>
                    <a:lnTo>
                      <a:pt x="450373" y="314354"/>
                    </a:lnTo>
                    <a:cubicBezTo>
                      <a:pt x="564474" y="318021"/>
                      <a:pt x="623601" y="346941"/>
                      <a:pt x="627839" y="358811"/>
                    </a:cubicBezTo>
                    <a:close/>
                    <a:moveTo>
                      <a:pt x="336389" y="44866"/>
                    </a:moveTo>
                    <a:cubicBezTo>
                      <a:pt x="348753" y="44866"/>
                      <a:pt x="358811" y="54924"/>
                      <a:pt x="358811" y="67289"/>
                    </a:cubicBezTo>
                    <a:cubicBezTo>
                      <a:pt x="358811" y="79654"/>
                      <a:pt x="348753" y="89711"/>
                      <a:pt x="336389" y="89711"/>
                    </a:cubicBezTo>
                    <a:cubicBezTo>
                      <a:pt x="324022" y="89711"/>
                      <a:pt x="313964" y="79654"/>
                      <a:pt x="313964" y="67289"/>
                    </a:cubicBezTo>
                    <a:cubicBezTo>
                      <a:pt x="313964" y="54923"/>
                      <a:pt x="324022" y="44866"/>
                      <a:pt x="336389" y="44866"/>
                    </a:cubicBezTo>
                    <a:close/>
                    <a:moveTo>
                      <a:pt x="313947" y="323310"/>
                    </a:moveTo>
                    <a:lnTo>
                      <a:pt x="326855" y="396475"/>
                    </a:lnTo>
                    <a:cubicBezTo>
                      <a:pt x="261722" y="386253"/>
                      <a:pt x="227524" y="367729"/>
                      <a:pt x="224334" y="358806"/>
                    </a:cubicBezTo>
                    <a:cubicBezTo>
                      <a:pt x="226757" y="352502"/>
                      <a:pt x="251498" y="334686"/>
                      <a:pt x="313947" y="323310"/>
                    </a:cubicBezTo>
                    <a:close/>
                    <a:moveTo>
                      <a:pt x="205859" y="492622"/>
                    </a:moveTo>
                    <a:cubicBezTo>
                      <a:pt x="219241" y="502203"/>
                      <a:pt x="237651" y="510536"/>
                      <a:pt x="261071" y="517557"/>
                    </a:cubicBezTo>
                    <a:cubicBezTo>
                      <a:pt x="305461" y="530872"/>
                      <a:pt x="364067" y="538204"/>
                      <a:pt x="426089" y="538204"/>
                    </a:cubicBezTo>
                    <a:cubicBezTo>
                      <a:pt x="488111" y="538204"/>
                      <a:pt x="546717" y="530872"/>
                      <a:pt x="591096" y="517557"/>
                    </a:cubicBezTo>
                    <a:cubicBezTo>
                      <a:pt x="614516" y="510536"/>
                      <a:pt x="632936" y="502203"/>
                      <a:pt x="646308" y="492622"/>
                    </a:cubicBezTo>
                    <a:lnTo>
                      <a:pt x="773220" y="762301"/>
                    </a:lnTo>
                    <a:cubicBezTo>
                      <a:pt x="786022" y="789505"/>
                      <a:pt x="795342" y="818474"/>
                      <a:pt x="800968" y="848121"/>
                    </a:cubicBezTo>
                    <a:cubicBezTo>
                      <a:pt x="787864" y="853834"/>
                      <a:pt x="771011" y="859447"/>
                      <a:pt x="750595" y="864733"/>
                    </a:cubicBezTo>
                    <a:lnTo>
                      <a:pt x="626089" y="574224"/>
                    </a:lnTo>
                    <a:lnTo>
                      <a:pt x="584862" y="591896"/>
                    </a:lnTo>
                    <a:lnTo>
                      <a:pt x="706024" y="874610"/>
                    </a:lnTo>
                    <a:cubicBezTo>
                      <a:pt x="636827" y="887741"/>
                      <a:pt x="541744" y="897002"/>
                      <a:pt x="426091" y="897002"/>
                    </a:cubicBezTo>
                    <a:cubicBezTo>
                      <a:pt x="310439" y="897002"/>
                      <a:pt x="215356" y="887741"/>
                      <a:pt x="146134" y="874600"/>
                    </a:cubicBezTo>
                    <a:lnTo>
                      <a:pt x="267296" y="591886"/>
                    </a:lnTo>
                    <a:lnTo>
                      <a:pt x="226069" y="574214"/>
                    </a:lnTo>
                    <a:lnTo>
                      <a:pt x="101570" y="864751"/>
                    </a:lnTo>
                    <a:cubicBezTo>
                      <a:pt x="81164" y="859465"/>
                      <a:pt x="64299" y="853849"/>
                      <a:pt x="51197" y="848136"/>
                    </a:cubicBezTo>
                    <a:cubicBezTo>
                      <a:pt x="56831" y="818489"/>
                      <a:pt x="66141" y="789520"/>
                      <a:pt x="78945" y="762316"/>
                    </a:cubicBezTo>
                    <a:close/>
                    <a:moveTo>
                      <a:pt x="762696" y="1252624"/>
                    </a:moveTo>
                    <a:lnTo>
                      <a:pt x="762472" y="1254206"/>
                    </a:lnTo>
                    <a:lnTo>
                      <a:pt x="762472" y="1255795"/>
                    </a:lnTo>
                    <a:cubicBezTo>
                      <a:pt x="762472" y="1270702"/>
                      <a:pt x="734842" y="1294385"/>
                      <a:pt x="673122" y="1313673"/>
                    </a:cubicBezTo>
                    <a:cubicBezTo>
                      <a:pt x="607455" y="1334196"/>
                      <a:pt x="519734" y="1345493"/>
                      <a:pt x="426096" y="1345493"/>
                    </a:cubicBezTo>
                    <a:cubicBezTo>
                      <a:pt x="332458" y="1345493"/>
                      <a:pt x="244737" y="1334196"/>
                      <a:pt x="179080" y="1313673"/>
                    </a:cubicBezTo>
                    <a:cubicBezTo>
                      <a:pt x="117351" y="1294395"/>
                      <a:pt x="89720" y="1270709"/>
                      <a:pt x="89720" y="1255795"/>
                    </a:cubicBezTo>
                    <a:lnTo>
                      <a:pt x="89720" y="1254206"/>
                    </a:lnTo>
                    <a:lnTo>
                      <a:pt x="58152" y="1033219"/>
                    </a:lnTo>
                    <a:cubicBezTo>
                      <a:pt x="75017" y="1038843"/>
                      <a:pt x="94462" y="1044004"/>
                      <a:pt x="115993" y="1048667"/>
                    </a:cubicBezTo>
                    <a:lnTo>
                      <a:pt x="134604" y="1234748"/>
                    </a:lnTo>
                    <a:cubicBezTo>
                      <a:pt x="135564" y="1260604"/>
                      <a:pt x="164037" y="1275861"/>
                      <a:pt x="232139" y="1287217"/>
                    </a:cubicBezTo>
                    <a:cubicBezTo>
                      <a:pt x="284131" y="1295879"/>
                      <a:pt x="353021" y="1300651"/>
                      <a:pt x="426096" y="1300651"/>
                    </a:cubicBezTo>
                    <a:cubicBezTo>
                      <a:pt x="499172" y="1300651"/>
                      <a:pt x="568061" y="1295879"/>
                      <a:pt x="620063" y="1287210"/>
                    </a:cubicBezTo>
                    <a:cubicBezTo>
                      <a:pt x="688166" y="1275861"/>
                      <a:pt x="716630" y="1260607"/>
                      <a:pt x="717599" y="1234741"/>
                    </a:cubicBezTo>
                    <a:lnTo>
                      <a:pt x="736210" y="1048660"/>
                    </a:lnTo>
                    <a:cubicBezTo>
                      <a:pt x="757740" y="1044004"/>
                      <a:pt x="777175" y="1038835"/>
                      <a:pt x="794051" y="1033209"/>
                    </a:cubicBezTo>
                    <a:close/>
                  </a:path>
                </a:pathLst>
              </a:custGeom>
              <a:solidFill>
                <a:srgbClr val="432C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9844053" y="4459282"/>
                <a:ext cx="362107" cy="259132"/>
              </a:xfrm>
              <a:custGeom>
                <a:rect b="b" l="l" r="r" t="t"/>
                <a:pathLst>
                  <a:path extrusionOk="0" h="259132" w="362107">
                    <a:moveTo>
                      <a:pt x="18641" y="104880"/>
                    </a:moveTo>
                    <a:cubicBezTo>
                      <a:pt x="18641" y="189935"/>
                      <a:pt x="87848" y="259132"/>
                      <a:pt x="172903" y="259132"/>
                    </a:cubicBezTo>
                    <a:lnTo>
                      <a:pt x="271079" y="259132"/>
                    </a:lnTo>
                    <a:cubicBezTo>
                      <a:pt x="294035" y="259132"/>
                      <a:pt x="314081" y="246485"/>
                      <a:pt x="324653" y="227797"/>
                    </a:cubicBezTo>
                    <a:lnTo>
                      <a:pt x="347929" y="235556"/>
                    </a:lnTo>
                    <a:lnTo>
                      <a:pt x="362108" y="192999"/>
                    </a:lnTo>
                    <a:lnTo>
                      <a:pt x="330713" y="182534"/>
                    </a:lnTo>
                    <a:cubicBezTo>
                      <a:pt x="325670" y="162517"/>
                      <a:pt x="310784" y="145990"/>
                      <a:pt x="290532" y="139239"/>
                    </a:cubicBezTo>
                    <a:lnTo>
                      <a:pt x="254278" y="127145"/>
                    </a:lnTo>
                    <a:cubicBezTo>
                      <a:pt x="210753" y="112636"/>
                      <a:pt x="170591" y="87818"/>
                      <a:pt x="138142" y="55368"/>
                    </a:cubicBezTo>
                    <a:cubicBezTo>
                      <a:pt x="124923" y="42150"/>
                      <a:pt x="107340" y="34866"/>
                      <a:pt x="88650" y="34866"/>
                    </a:cubicBezTo>
                    <a:cubicBezTo>
                      <a:pt x="79844" y="34866"/>
                      <a:pt x="71415" y="36514"/>
                      <a:pt x="63648" y="39503"/>
                    </a:cubicBezTo>
                    <a:lnTo>
                      <a:pt x="37319" y="0"/>
                    </a:lnTo>
                    <a:lnTo>
                      <a:pt x="0" y="24880"/>
                    </a:lnTo>
                    <a:lnTo>
                      <a:pt x="28969" y="68338"/>
                    </a:lnTo>
                    <a:cubicBezTo>
                      <a:pt x="22422" y="78987"/>
                      <a:pt x="18641" y="91498"/>
                      <a:pt x="18641" y="104880"/>
                    </a:cubicBezTo>
                    <a:close/>
                    <a:moveTo>
                      <a:pt x="106419" y="87093"/>
                    </a:moveTo>
                    <a:cubicBezTo>
                      <a:pt x="143768" y="124442"/>
                      <a:pt x="189989" y="153013"/>
                      <a:pt x="240092" y="169703"/>
                    </a:cubicBezTo>
                    <a:lnTo>
                      <a:pt x="276345" y="181786"/>
                    </a:lnTo>
                    <a:cubicBezTo>
                      <a:pt x="283163" y="184056"/>
                      <a:pt x="287741" y="190419"/>
                      <a:pt x="287741" y="197604"/>
                    </a:cubicBezTo>
                    <a:cubicBezTo>
                      <a:pt x="287741" y="206798"/>
                      <a:pt x="280263" y="214276"/>
                      <a:pt x="271069" y="214276"/>
                    </a:cubicBezTo>
                    <a:lnTo>
                      <a:pt x="172893" y="214276"/>
                    </a:lnTo>
                    <a:cubicBezTo>
                      <a:pt x="112579" y="214276"/>
                      <a:pt x="63497" y="165201"/>
                      <a:pt x="63497" y="104880"/>
                    </a:cubicBezTo>
                    <a:cubicBezTo>
                      <a:pt x="63497" y="91011"/>
                      <a:pt x="74776" y="79732"/>
                      <a:pt x="88645" y="79732"/>
                    </a:cubicBezTo>
                    <a:cubicBezTo>
                      <a:pt x="95356" y="79732"/>
                      <a:pt x="101670" y="82351"/>
                      <a:pt x="106422" y="87093"/>
                    </a:cubicBezTo>
                    <a:close/>
                  </a:path>
                </a:pathLst>
              </a:custGeom>
              <a:solidFill>
                <a:srgbClr val="432C1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4" name="Google Shape;744;p24"/>
            <p:cNvSpPr txBox="1"/>
            <p:nvPr/>
          </p:nvSpPr>
          <p:spPr>
            <a:xfrm>
              <a:off x="9809299" y="5057924"/>
              <a:ext cx="13292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바나나맛 우유</a:t>
              </a:r>
              <a:endParaRPr/>
            </a:p>
          </p:txBody>
        </p:sp>
      </p:grpSp>
      <p:sp>
        <p:nvSpPr>
          <p:cNvPr id="745" name="Google Shape;745;p24"/>
          <p:cNvSpPr txBox="1"/>
          <p:nvPr/>
        </p:nvSpPr>
        <p:spPr>
          <a:xfrm>
            <a:off x="1004250" y="5682380"/>
            <a:ext cx="26044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 구매 장바구니를 분석</a:t>
            </a:r>
            <a:endParaRPr/>
          </a:p>
        </p:txBody>
      </p:sp>
      <p:sp>
        <p:nvSpPr>
          <p:cNvPr id="746" name="Google Shape;746;p24"/>
          <p:cNvSpPr txBox="1"/>
          <p:nvPr/>
        </p:nvSpPr>
        <p:spPr>
          <a:xfrm>
            <a:off x="4171126" y="5682380"/>
            <a:ext cx="4060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자주 함께 구매되는 상품 집합 추출</a:t>
            </a:r>
            <a:endParaRPr/>
          </a:p>
        </p:txBody>
      </p:sp>
      <p:sp>
        <p:nvSpPr>
          <p:cNvPr id="747" name="Google Shape;747;p24"/>
          <p:cNvSpPr txBox="1"/>
          <p:nvPr/>
        </p:nvSpPr>
        <p:spPr>
          <a:xfrm>
            <a:off x="8254214" y="5682380"/>
            <a:ext cx="3580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조합으로 신제품 아이디어 제시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5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25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25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756" name="Google Shape;756;p25"/>
          <p:cNvSpPr txBox="1"/>
          <p:nvPr/>
        </p:nvSpPr>
        <p:spPr>
          <a:xfrm>
            <a:off x="703693" y="686923"/>
            <a:ext cx="31593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모델링_연관분석</a:t>
            </a:r>
            <a:endParaRPr/>
          </a:p>
        </p:txBody>
      </p:sp>
      <p:sp>
        <p:nvSpPr>
          <p:cNvPr id="757" name="Google Shape;757;p25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8" name="Google Shape;758;p25"/>
          <p:cNvPicPr preferRelativeResize="0"/>
          <p:nvPr/>
        </p:nvPicPr>
        <p:blipFill rotWithShape="1">
          <a:blip r:embed="rId3">
            <a:alphaModFix/>
          </a:blip>
          <a:srcRect b="0" l="616" r="0" t="0"/>
          <a:stretch/>
        </p:blipFill>
        <p:spPr>
          <a:xfrm>
            <a:off x="1154734" y="2137748"/>
            <a:ext cx="6276738" cy="172125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5"/>
          <p:cNvSpPr txBox="1"/>
          <p:nvPr/>
        </p:nvSpPr>
        <p:spPr>
          <a:xfrm>
            <a:off x="7497204" y="3210247"/>
            <a:ext cx="24876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20대만 추출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식품을 구매한 내역만 사용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5"/>
          <p:cNvSpPr txBox="1"/>
          <p:nvPr/>
        </p:nvSpPr>
        <p:spPr>
          <a:xfrm>
            <a:off x="5876229" y="5059410"/>
            <a:ext cx="4507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5"/>
          <p:cNvSpPr txBox="1"/>
          <p:nvPr/>
        </p:nvSpPr>
        <p:spPr>
          <a:xfrm>
            <a:off x="6444835" y="4500485"/>
            <a:ext cx="4592430" cy="1719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일반적으로 마트에서 구매할 때 보다 슈퍼, 편의점에서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식품을 구매할 때 함께 먹을 조합을 구매할 가능성이 높다고 판단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마트를 제외하고 슈퍼, 편의점 장바구니만 분석</a:t>
            </a:r>
            <a:endParaRPr/>
          </a:p>
        </p:txBody>
      </p:sp>
      <p:grpSp>
        <p:nvGrpSpPr>
          <p:cNvPr id="762" name="Google Shape;762;p25"/>
          <p:cNvGrpSpPr/>
          <p:nvPr/>
        </p:nvGrpSpPr>
        <p:grpSpPr>
          <a:xfrm>
            <a:off x="1154734" y="4075759"/>
            <a:ext cx="4381778" cy="2432455"/>
            <a:chOff x="1902441" y="3868662"/>
            <a:chExt cx="4381778" cy="2432455"/>
          </a:xfrm>
        </p:grpSpPr>
        <p:sp>
          <p:nvSpPr>
            <p:cNvPr id="763" name="Google Shape;763;p25"/>
            <p:cNvSpPr txBox="1"/>
            <p:nvPr/>
          </p:nvSpPr>
          <p:spPr>
            <a:xfrm>
              <a:off x="2935225" y="4055532"/>
              <a:ext cx="16081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번에 많이 구매</a:t>
              </a:r>
              <a:endParaRPr/>
            </a:p>
          </p:txBody>
        </p:sp>
        <p:sp>
          <p:nvSpPr>
            <p:cNvPr id="764" name="Google Shape;764;p25"/>
            <p:cNvSpPr txBox="1"/>
            <p:nvPr/>
          </p:nvSpPr>
          <p:spPr>
            <a:xfrm>
              <a:off x="2935225" y="4904607"/>
              <a:ext cx="3348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한 번에 많이 구매하거나 소규모로 구매</a:t>
              </a:r>
              <a:endParaRPr/>
            </a:p>
          </p:txBody>
        </p:sp>
        <p:sp>
          <p:nvSpPr>
            <p:cNvPr id="765" name="Google Shape;765;p25"/>
            <p:cNvSpPr txBox="1"/>
            <p:nvPr/>
          </p:nvSpPr>
          <p:spPr>
            <a:xfrm>
              <a:off x="2935225" y="5738008"/>
              <a:ext cx="1742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항상 소규모로 구매</a:t>
              </a:r>
              <a:endParaRPr/>
            </a:p>
          </p:txBody>
        </p:sp>
        <p:grpSp>
          <p:nvGrpSpPr>
            <p:cNvPr id="766" name="Google Shape;766;p25"/>
            <p:cNvGrpSpPr/>
            <p:nvPr/>
          </p:nvGrpSpPr>
          <p:grpSpPr>
            <a:xfrm>
              <a:off x="1939051" y="3868662"/>
              <a:ext cx="573109" cy="743073"/>
              <a:chOff x="1939053" y="4023350"/>
              <a:chExt cx="573109" cy="743073"/>
            </a:xfrm>
          </p:grpSpPr>
          <p:pic>
            <p:nvPicPr>
              <p:cNvPr id="767" name="Google Shape;767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939053" y="4193314"/>
                <a:ext cx="573109" cy="5731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8" name="Google Shape;768;p25"/>
              <p:cNvSpPr txBox="1"/>
              <p:nvPr/>
            </p:nvSpPr>
            <p:spPr>
              <a:xfrm>
                <a:off x="1995416" y="4023350"/>
                <a:ext cx="46038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마트</a:t>
                </a:r>
                <a:endParaRPr/>
              </a:p>
            </p:txBody>
          </p:sp>
        </p:grpSp>
        <p:grpSp>
          <p:nvGrpSpPr>
            <p:cNvPr id="769" name="Google Shape;769;p25"/>
            <p:cNvGrpSpPr/>
            <p:nvPr/>
          </p:nvGrpSpPr>
          <p:grpSpPr>
            <a:xfrm>
              <a:off x="1902441" y="4640459"/>
              <a:ext cx="646331" cy="828147"/>
              <a:chOff x="1902442" y="4908086"/>
              <a:chExt cx="646331" cy="828147"/>
            </a:xfrm>
          </p:grpSpPr>
          <p:pic>
            <p:nvPicPr>
              <p:cNvPr id="770" name="Google Shape;770;p2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902442" y="5089902"/>
                <a:ext cx="646331" cy="646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1" name="Google Shape;771;p25"/>
              <p:cNvSpPr txBox="1"/>
              <p:nvPr/>
            </p:nvSpPr>
            <p:spPr>
              <a:xfrm>
                <a:off x="1995416" y="4908086"/>
                <a:ext cx="46038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슈퍼</a:t>
                </a:r>
                <a:endParaRPr/>
              </a:p>
            </p:txBody>
          </p:sp>
        </p:grpSp>
        <p:grpSp>
          <p:nvGrpSpPr>
            <p:cNvPr id="772" name="Google Shape;772;p25"/>
            <p:cNvGrpSpPr/>
            <p:nvPr/>
          </p:nvGrpSpPr>
          <p:grpSpPr>
            <a:xfrm>
              <a:off x="1926484" y="5544231"/>
              <a:ext cx="598241" cy="756886"/>
              <a:chOff x="1926487" y="5822141"/>
              <a:chExt cx="598241" cy="756886"/>
            </a:xfrm>
          </p:grpSpPr>
          <p:pic>
            <p:nvPicPr>
              <p:cNvPr id="773" name="Google Shape;773;p2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965950" y="6059712"/>
                <a:ext cx="519315" cy="5193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4" name="Google Shape;774;p25"/>
              <p:cNvSpPr txBox="1"/>
              <p:nvPr/>
            </p:nvSpPr>
            <p:spPr>
              <a:xfrm>
                <a:off x="1926487" y="5822141"/>
                <a:ext cx="59824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편의점</a:t>
                </a:r>
                <a:endParaRPr/>
              </a:p>
            </p:txBody>
          </p:sp>
        </p:grpSp>
        <p:cxnSp>
          <p:nvCxnSpPr>
            <p:cNvPr id="775" name="Google Shape;775;p25"/>
            <p:cNvCxnSpPr/>
            <p:nvPr/>
          </p:nvCxnSpPr>
          <p:spPr>
            <a:xfrm>
              <a:off x="2800186" y="3934198"/>
              <a:ext cx="0" cy="61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25"/>
            <p:cNvCxnSpPr/>
            <p:nvPr/>
          </p:nvCxnSpPr>
          <p:spPr>
            <a:xfrm>
              <a:off x="2800186" y="4792038"/>
              <a:ext cx="0" cy="61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25"/>
            <p:cNvCxnSpPr/>
            <p:nvPr/>
          </p:nvCxnSpPr>
          <p:spPr>
            <a:xfrm>
              <a:off x="2800186" y="5616674"/>
              <a:ext cx="0" cy="612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78" name="Google Shape;778;p25"/>
          <p:cNvGrpSpPr/>
          <p:nvPr/>
        </p:nvGrpSpPr>
        <p:grpSpPr>
          <a:xfrm>
            <a:off x="731784" y="1597553"/>
            <a:ext cx="3214936" cy="430887"/>
            <a:chOff x="731784" y="1597553"/>
            <a:chExt cx="3214936" cy="430887"/>
          </a:xfrm>
        </p:grpSpPr>
        <p:sp>
          <p:nvSpPr>
            <p:cNvPr id="779" name="Google Shape;779;p25"/>
            <p:cNvSpPr txBox="1"/>
            <p:nvPr/>
          </p:nvSpPr>
          <p:spPr>
            <a:xfrm>
              <a:off x="787394" y="1597553"/>
              <a:ext cx="3159326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활용한 데이터셋</a:t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731784" y="1606596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6"/>
          <p:cNvSpPr/>
          <p:nvPr/>
        </p:nvSpPr>
        <p:spPr>
          <a:xfrm>
            <a:off x="9523111" y="3815450"/>
            <a:ext cx="1188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26"/>
          <p:cNvSpPr txBox="1"/>
          <p:nvPr/>
        </p:nvSpPr>
        <p:spPr>
          <a:xfrm>
            <a:off x="1336162" y="2226043"/>
            <a:ext cx="19447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최소지지도: 0.001</a:t>
            </a:r>
            <a:endParaRPr/>
          </a:p>
        </p:txBody>
      </p:sp>
      <p:sp>
        <p:nvSpPr>
          <p:cNvPr id="787" name="Google Shape;787;p26"/>
          <p:cNvSpPr txBox="1"/>
          <p:nvPr/>
        </p:nvSpPr>
        <p:spPr>
          <a:xfrm>
            <a:off x="5509461" y="2226043"/>
            <a:ext cx="16850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최소신뢰도: 0.2</a:t>
            </a:r>
            <a:endParaRPr/>
          </a:p>
        </p:txBody>
      </p:sp>
      <p:sp>
        <p:nvSpPr>
          <p:cNvPr id="788" name="Google Shape;788;p26"/>
          <p:cNvSpPr txBox="1"/>
          <p:nvPr/>
        </p:nvSpPr>
        <p:spPr>
          <a:xfrm>
            <a:off x="9423075" y="2226043"/>
            <a:ext cx="12987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향상도 &gt;= 1</a:t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26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26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792" name="Google Shape;792;p26"/>
          <p:cNvSpPr txBox="1"/>
          <p:nvPr/>
        </p:nvSpPr>
        <p:spPr>
          <a:xfrm>
            <a:off x="703693" y="686923"/>
            <a:ext cx="31593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모델링_연관분석</a:t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4" name="Google Shape;7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183" y="3429000"/>
            <a:ext cx="3159326" cy="202520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26"/>
          <p:cNvSpPr txBox="1"/>
          <p:nvPr/>
        </p:nvSpPr>
        <p:spPr>
          <a:xfrm>
            <a:off x="787394" y="1673211"/>
            <a:ext cx="31593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하이퍼파라미터 결정</a:t>
            </a:r>
            <a:endParaRPr/>
          </a:p>
        </p:txBody>
      </p:sp>
      <p:pic>
        <p:nvPicPr>
          <p:cNvPr id="796" name="Google Shape;796;p26"/>
          <p:cNvPicPr preferRelativeResize="0"/>
          <p:nvPr/>
        </p:nvPicPr>
        <p:blipFill rotWithShape="1">
          <a:blip r:embed="rId4">
            <a:alphaModFix/>
          </a:blip>
          <a:srcRect b="1133" l="14580" r="64651" t="1209"/>
          <a:stretch/>
        </p:blipFill>
        <p:spPr>
          <a:xfrm>
            <a:off x="4646121" y="3060368"/>
            <a:ext cx="2624851" cy="347124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6"/>
          <p:cNvSpPr txBox="1"/>
          <p:nvPr/>
        </p:nvSpPr>
        <p:spPr>
          <a:xfrm>
            <a:off x="8998006" y="2776898"/>
            <a:ext cx="2242922" cy="1304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A상품을 구매할 경우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B상품의 구매가 증가하는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양의 상관관계</a:t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>
            <a:off x="731784" y="1682254"/>
            <a:ext cx="76230" cy="368196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26"/>
          <p:cNvSpPr txBox="1"/>
          <p:nvPr/>
        </p:nvSpPr>
        <p:spPr>
          <a:xfrm>
            <a:off x="499394" y="2692676"/>
            <a:ext cx="3664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거래 중 A상품과 B상품을 구매한 비율</a:t>
            </a:r>
            <a:endParaRPr/>
          </a:p>
        </p:txBody>
      </p:sp>
      <p:sp>
        <p:nvSpPr>
          <p:cNvPr id="800" name="Google Shape;800;p26"/>
          <p:cNvSpPr txBox="1"/>
          <p:nvPr/>
        </p:nvSpPr>
        <p:spPr>
          <a:xfrm>
            <a:off x="4646121" y="2691036"/>
            <a:ext cx="3664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A상품을 구매할 경우 B상품을 구매한 비율</a:t>
            </a:r>
            <a:endParaRPr/>
          </a:p>
        </p:txBody>
      </p:sp>
      <p:sp>
        <p:nvSpPr>
          <p:cNvPr id="801" name="Google Shape;801;p26"/>
          <p:cNvSpPr txBox="1"/>
          <p:nvPr/>
        </p:nvSpPr>
        <p:spPr>
          <a:xfrm>
            <a:off x="7206399" y="5946838"/>
            <a:ext cx="15939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내용과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유사한 논문 참고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7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27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27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</a:t>
            </a:r>
            <a:r>
              <a:rPr lang="ko-KR" sz="1600">
                <a:solidFill>
                  <a:srgbClr val="FF9700"/>
                </a:solidFill>
                <a:latin typeface="Arial"/>
                <a:ea typeface="Arial"/>
                <a:cs typeface="Arial"/>
                <a:sym typeface="Arial"/>
              </a:rPr>
              <a:t>데이터 분석 결과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|  활용 방안  |  인턴십 소감</a:t>
            </a:r>
            <a:endParaRPr/>
          </a:p>
        </p:txBody>
      </p:sp>
      <p:sp>
        <p:nvSpPr>
          <p:cNvPr id="809" name="Google Shape;809;p27"/>
          <p:cNvSpPr txBox="1"/>
          <p:nvPr/>
        </p:nvSpPr>
        <p:spPr>
          <a:xfrm>
            <a:off x="703693" y="686923"/>
            <a:ext cx="31593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모델링_연관분석</a:t>
            </a:r>
            <a:endParaRPr/>
          </a:p>
        </p:txBody>
      </p:sp>
      <p:sp>
        <p:nvSpPr>
          <p:cNvPr id="810" name="Google Shape;810;p27"/>
          <p:cNvSpPr/>
          <p:nvPr/>
        </p:nvSpPr>
        <p:spPr>
          <a:xfrm>
            <a:off x="8853207" y="278294"/>
            <a:ext cx="73834" cy="73834"/>
          </a:xfrm>
          <a:prstGeom prst="ellipse">
            <a:avLst/>
          </a:prstGeom>
          <a:solidFill>
            <a:srgbClr val="FF97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287" y="1655687"/>
            <a:ext cx="6460547" cy="9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286" y="2620737"/>
            <a:ext cx="6460547" cy="22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27"/>
          <p:cNvSpPr txBox="1"/>
          <p:nvPr/>
        </p:nvSpPr>
        <p:spPr>
          <a:xfrm>
            <a:off x="7293615" y="2462123"/>
            <a:ext cx="3655155" cy="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샐러드류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아보카도} → 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떠먹는요구르트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27"/>
          <p:cNvSpPr txBox="1"/>
          <p:nvPr/>
        </p:nvSpPr>
        <p:spPr>
          <a:xfrm>
            <a:off x="7293616" y="2059529"/>
            <a:ext cx="41953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샐러드류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사이다, 과일음료} → 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떠먹는요구르트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7"/>
          <p:cNvSpPr txBox="1"/>
          <p:nvPr/>
        </p:nvSpPr>
        <p:spPr>
          <a:xfrm>
            <a:off x="7293616" y="2859232"/>
            <a:ext cx="41953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샐러드류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과일음료, 일반빵} → 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떠먹는요구르트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286" y="5109936"/>
            <a:ext cx="6460547" cy="443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7"/>
          <p:cNvSpPr txBox="1"/>
          <p:nvPr/>
        </p:nvSpPr>
        <p:spPr>
          <a:xfrm>
            <a:off x="7293616" y="1590301"/>
            <a:ext cx="16354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 1</a:t>
            </a:r>
            <a:endParaRPr/>
          </a:p>
        </p:txBody>
      </p:sp>
      <p:cxnSp>
        <p:nvCxnSpPr>
          <p:cNvPr id="818" name="Google Shape;818;p27"/>
          <p:cNvCxnSpPr/>
          <p:nvPr/>
        </p:nvCxnSpPr>
        <p:spPr>
          <a:xfrm>
            <a:off x="7363797" y="1969228"/>
            <a:ext cx="4125216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9" name="Google Shape;819;p27"/>
          <p:cNvSpPr txBox="1"/>
          <p:nvPr/>
        </p:nvSpPr>
        <p:spPr>
          <a:xfrm>
            <a:off x="7293615" y="5020948"/>
            <a:ext cx="16354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결과 2</a:t>
            </a:r>
            <a:endParaRPr/>
          </a:p>
        </p:txBody>
      </p:sp>
      <p:cxnSp>
        <p:nvCxnSpPr>
          <p:cNvPr id="820" name="Google Shape;820;p27"/>
          <p:cNvCxnSpPr/>
          <p:nvPr/>
        </p:nvCxnSpPr>
        <p:spPr>
          <a:xfrm>
            <a:off x="7363796" y="5399875"/>
            <a:ext cx="4125216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1" name="Google Shape;821;p27"/>
          <p:cNvSpPr txBox="1"/>
          <p:nvPr/>
        </p:nvSpPr>
        <p:spPr>
          <a:xfrm>
            <a:off x="7293615" y="5489499"/>
            <a:ext cx="3655155" cy="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{즉석죽} → {떠먹는요구르트}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8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28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28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데이터 분석 결과  |  </a:t>
            </a: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활용 방안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인턴십 소감</a:t>
            </a:r>
            <a:endParaRPr/>
          </a:p>
        </p:txBody>
      </p:sp>
      <p:sp>
        <p:nvSpPr>
          <p:cNvPr id="830" name="Google Shape;830;p28"/>
          <p:cNvSpPr txBox="1"/>
          <p:nvPr/>
        </p:nvSpPr>
        <p:spPr>
          <a:xfrm>
            <a:off x="703693" y="686923"/>
            <a:ext cx="49573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신제품 아이디어 1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_ 선정이유</a:t>
            </a:r>
            <a:endParaRPr/>
          </a:p>
        </p:txBody>
      </p:sp>
      <p:sp>
        <p:nvSpPr>
          <p:cNvPr id="831" name="Google Shape;831;p28"/>
          <p:cNvSpPr/>
          <p:nvPr/>
        </p:nvSpPr>
        <p:spPr>
          <a:xfrm>
            <a:off x="10045899" y="278294"/>
            <a:ext cx="73834" cy="73834"/>
          </a:xfrm>
          <a:prstGeom prst="ellipse">
            <a:avLst/>
          </a:prstGeom>
          <a:solidFill>
            <a:srgbClr val="006E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28"/>
          <p:cNvSpPr txBox="1"/>
          <p:nvPr/>
        </p:nvSpPr>
        <p:spPr>
          <a:xfrm>
            <a:off x="3048000" y="151542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샐러드류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사이다, 과일음료} → {떠먹는 요구르트}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404" y="2548992"/>
            <a:ext cx="5238096" cy="151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308" y="4500505"/>
            <a:ext cx="5436096" cy="1502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394" y="4500505"/>
            <a:ext cx="5268116" cy="151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4308" y="2548991"/>
            <a:ext cx="5238096" cy="1502283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28"/>
          <p:cNvSpPr txBox="1"/>
          <p:nvPr/>
        </p:nvSpPr>
        <p:spPr>
          <a:xfrm>
            <a:off x="1238582" y="4095529"/>
            <a:ext cx="3887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 : 샐러드 7위 -&gt; 가장 샐러드 선호가 높음</a:t>
            </a:r>
            <a:endParaRPr/>
          </a:p>
        </p:txBody>
      </p:sp>
      <p:sp>
        <p:nvSpPr>
          <p:cNvPr id="838" name="Google Shape;838;p28"/>
          <p:cNvSpPr txBox="1"/>
          <p:nvPr/>
        </p:nvSpPr>
        <p:spPr>
          <a:xfrm>
            <a:off x="7828870" y="4095529"/>
            <a:ext cx="1739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 : 샐러드 14위</a:t>
            </a:r>
            <a:endParaRPr/>
          </a:p>
        </p:txBody>
      </p:sp>
      <p:sp>
        <p:nvSpPr>
          <p:cNvPr id="839" name="Google Shape;839;p28"/>
          <p:cNvSpPr txBox="1"/>
          <p:nvPr/>
        </p:nvSpPr>
        <p:spPr>
          <a:xfrm>
            <a:off x="2263663" y="6082686"/>
            <a:ext cx="1739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40대 : 샐러드 17위</a:t>
            </a:r>
            <a:endParaRPr/>
          </a:p>
        </p:txBody>
      </p:sp>
      <p:sp>
        <p:nvSpPr>
          <p:cNvPr id="840" name="Google Shape;840;p28"/>
          <p:cNvSpPr txBox="1"/>
          <p:nvPr/>
        </p:nvSpPr>
        <p:spPr>
          <a:xfrm>
            <a:off x="7828870" y="6085716"/>
            <a:ext cx="17395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50대 : 샐러드 13위</a:t>
            </a:r>
            <a:endParaRPr/>
          </a:p>
        </p:txBody>
      </p:sp>
      <p:sp>
        <p:nvSpPr>
          <p:cNvPr id="841" name="Google Shape;841;p28"/>
          <p:cNvSpPr txBox="1"/>
          <p:nvPr/>
        </p:nvSpPr>
        <p:spPr>
          <a:xfrm>
            <a:off x="570013" y="2028474"/>
            <a:ext cx="52681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20대의 샐러드 선호도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_ 구매 상품 순위 비교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8"/>
          <p:cNvSpPr/>
          <p:nvPr/>
        </p:nvSpPr>
        <p:spPr>
          <a:xfrm>
            <a:off x="514404" y="2037517"/>
            <a:ext cx="76230" cy="368196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p28"/>
          <p:cNvSpPr/>
          <p:nvPr/>
        </p:nvSpPr>
        <p:spPr>
          <a:xfrm rot="1251281">
            <a:off x="1710175" y="3503152"/>
            <a:ext cx="145212" cy="297378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p28"/>
          <p:cNvSpPr/>
          <p:nvPr/>
        </p:nvSpPr>
        <p:spPr>
          <a:xfrm rot="1251281">
            <a:off x="3383557" y="5465158"/>
            <a:ext cx="145212" cy="297378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5" name="Google Shape;845;p28"/>
          <p:cNvSpPr/>
          <p:nvPr/>
        </p:nvSpPr>
        <p:spPr>
          <a:xfrm rot="1251281">
            <a:off x="8208611" y="5485811"/>
            <a:ext cx="145212" cy="297378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p28"/>
          <p:cNvSpPr/>
          <p:nvPr/>
        </p:nvSpPr>
        <p:spPr>
          <a:xfrm rot="1251281">
            <a:off x="8404702" y="3517341"/>
            <a:ext cx="145212" cy="297378"/>
          </a:xfrm>
          <a:prstGeom prst="roundRect">
            <a:avLst>
              <a:gd fmla="val 16667" name="adj"/>
            </a:avLst>
          </a:prstGeom>
          <a:solidFill>
            <a:srgbClr val="EF141E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9"/>
          <p:cNvSpPr/>
          <p:nvPr/>
        </p:nvSpPr>
        <p:spPr>
          <a:xfrm>
            <a:off x="3207224" y="3593979"/>
            <a:ext cx="3020522" cy="936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2561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29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29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29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데이터 분석 결과  |  </a:t>
            </a: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활용 방안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인턴십 소감</a:t>
            </a:r>
            <a:endParaRPr/>
          </a:p>
        </p:txBody>
      </p:sp>
      <p:sp>
        <p:nvSpPr>
          <p:cNvPr id="856" name="Google Shape;856;p29"/>
          <p:cNvSpPr txBox="1"/>
          <p:nvPr/>
        </p:nvSpPr>
        <p:spPr>
          <a:xfrm>
            <a:off x="703693" y="686923"/>
            <a:ext cx="49573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신제품 아이디어 1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_ 선정이유</a:t>
            </a:r>
            <a:endParaRPr/>
          </a:p>
        </p:txBody>
      </p:sp>
      <p:sp>
        <p:nvSpPr>
          <p:cNvPr id="857" name="Google Shape;857;p29"/>
          <p:cNvSpPr/>
          <p:nvPr/>
        </p:nvSpPr>
        <p:spPr>
          <a:xfrm>
            <a:off x="10045899" y="278294"/>
            <a:ext cx="73834" cy="73834"/>
          </a:xfrm>
          <a:prstGeom prst="ellipse">
            <a:avLst/>
          </a:prstGeom>
          <a:solidFill>
            <a:srgbClr val="006E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29"/>
          <p:cNvSpPr txBox="1"/>
          <p:nvPr/>
        </p:nvSpPr>
        <p:spPr>
          <a:xfrm>
            <a:off x="703693" y="2693939"/>
            <a:ext cx="3640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사이다 + 떠먹는 요구르트 조합</a:t>
            </a:r>
            <a:endParaRPr/>
          </a:p>
        </p:txBody>
      </p:sp>
      <p:sp>
        <p:nvSpPr>
          <p:cNvPr id="859" name="Google Shape;859;p29"/>
          <p:cNvSpPr txBox="1"/>
          <p:nvPr/>
        </p:nvSpPr>
        <p:spPr>
          <a:xfrm>
            <a:off x="3526552" y="3629590"/>
            <a:ext cx="1739934" cy="307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조회수 471,545회 영상</a:t>
            </a:r>
            <a:endParaRPr/>
          </a:p>
        </p:txBody>
      </p:sp>
      <p:sp>
        <p:nvSpPr>
          <p:cNvPr id="860" name="Google Shape;860;p29"/>
          <p:cNvSpPr txBox="1"/>
          <p:nvPr/>
        </p:nvSpPr>
        <p:spPr>
          <a:xfrm>
            <a:off x="3504250" y="3880340"/>
            <a:ext cx="27917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요플레와 사이다를 섞어서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드레싱을 만드는 레시피가 유행</a:t>
            </a:r>
            <a:endParaRPr/>
          </a:p>
        </p:txBody>
      </p:sp>
      <p:sp>
        <p:nvSpPr>
          <p:cNvPr id="861" name="Google Shape;861;p29"/>
          <p:cNvSpPr txBox="1"/>
          <p:nvPr/>
        </p:nvSpPr>
        <p:spPr>
          <a:xfrm>
            <a:off x="570013" y="2071338"/>
            <a:ext cx="52681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드레싱에 대한 소비자들의 니즈 파악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29"/>
          <p:cNvSpPr/>
          <p:nvPr/>
        </p:nvSpPr>
        <p:spPr>
          <a:xfrm>
            <a:off x="514404" y="2080381"/>
            <a:ext cx="76230" cy="368196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29"/>
          <p:cNvSpPr txBox="1"/>
          <p:nvPr/>
        </p:nvSpPr>
        <p:spPr>
          <a:xfrm>
            <a:off x="3048000" y="1515422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{샐러드류, </a:t>
            </a: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사이다, 과일음료} → {떠먹는 요구르트}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9"/>
          <p:cNvSpPr txBox="1"/>
          <p:nvPr/>
        </p:nvSpPr>
        <p:spPr>
          <a:xfrm>
            <a:off x="703692" y="4752118"/>
            <a:ext cx="3640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과일음료 + 샐러드, 드레싱 조합</a:t>
            </a:r>
            <a:endParaRPr/>
          </a:p>
        </p:txBody>
      </p:sp>
      <p:pic>
        <p:nvPicPr>
          <p:cNvPr id="865" name="Google Shape;865;p29"/>
          <p:cNvPicPr preferRelativeResize="0"/>
          <p:nvPr/>
        </p:nvPicPr>
        <p:blipFill rotWithShape="1">
          <a:blip r:embed="rId3">
            <a:alphaModFix/>
          </a:blip>
          <a:srcRect b="0" l="0" r="0" t="994"/>
          <a:stretch/>
        </p:blipFill>
        <p:spPr>
          <a:xfrm>
            <a:off x="963497" y="3116619"/>
            <a:ext cx="2563055" cy="1427007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9"/>
          <p:cNvSpPr txBox="1"/>
          <p:nvPr/>
        </p:nvSpPr>
        <p:spPr>
          <a:xfrm>
            <a:off x="894054" y="5173621"/>
            <a:ext cx="3929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과일드레싱에 대한 수요가 있을 것이라고 추측</a:t>
            </a:r>
            <a:endParaRPr/>
          </a:p>
        </p:txBody>
      </p:sp>
      <p:sp>
        <p:nvSpPr>
          <p:cNvPr id="867" name="Google Shape;867;p29"/>
          <p:cNvSpPr txBox="1"/>
          <p:nvPr/>
        </p:nvSpPr>
        <p:spPr>
          <a:xfrm>
            <a:off x="6883208" y="2089220"/>
            <a:ext cx="239729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소비자 니즈 해결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29"/>
          <p:cNvSpPr/>
          <p:nvPr/>
        </p:nvSpPr>
        <p:spPr>
          <a:xfrm>
            <a:off x="6827599" y="2098263"/>
            <a:ext cx="76230" cy="368196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29"/>
          <p:cNvSpPr txBox="1"/>
          <p:nvPr/>
        </p:nvSpPr>
        <p:spPr>
          <a:xfrm>
            <a:off x="6760924" y="2711821"/>
            <a:ext cx="4594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샐러드에 함께 내장되어 있는 드레싱 다양화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29"/>
          <p:cNvSpPr txBox="1"/>
          <p:nvPr/>
        </p:nvSpPr>
        <p:spPr>
          <a:xfrm>
            <a:off x="715471" y="5678985"/>
            <a:ext cx="3640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드레싱에 대한 소비자 반응</a:t>
            </a:r>
            <a:endParaRPr/>
          </a:p>
        </p:txBody>
      </p:sp>
      <p:sp>
        <p:nvSpPr>
          <p:cNvPr id="871" name="Google Shape;871;p29"/>
          <p:cNvSpPr txBox="1"/>
          <p:nvPr/>
        </p:nvSpPr>
        <p:spPr>
          <a:xfrm>
            <a:off x="894053" y="6068185"/>
            <a:ext cx="5201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 편의점 샐러드의 드레싱이 부족할 때가 있다 ”</a:t>
            </a: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_블로그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29"/>
          <p:cNvSpPr txBox="1"/>
          <p:nvPr/>
        </p:nvSpPr>
        <p:spPr>
          <a:xfrm>
            <a:off x="6760924" y="3663916"/>
            <a:ext cx="4594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과일맛 요거트 드레싱 개발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29"/>
          <p:cNvSpPr txBox="1"/>
          <p:nvPr/>
        </p:nvSpPr>
        <p:spPr>
          <a:xfrm>
            <a:off x="6903829" y="3144715"/>
            <a:ext cx="49552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여러가지 맛의 드레싱을 담을 수 있도록 드레싱 패키징 변화</a:t>
            </a:r>
            <a:endParaRPr/>
          </a:p>
        </p:txBody>
      </p:sp>
      <p:sp>
        <p:nvSpPr>
          <p:cNvPr id="874" name="Google Shape;874;p29"/>
          <p:cNvSpPr txBox="1"/>
          <p:nvPr/>
        </p:nvSpPr>
        <p:spPr>
          <a:xfrm>
            <a:off x="6903829" y="4106373"/>
            <a:ext cx="3318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인기 요플레 맛 : 딸기, 블루베리 드레싱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703693" y="686923"/>
            <a:ext cx="129099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INTRO</a:t>
            </a:r>
            <a:endParaRPr sz="30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카구리 | 브랜드관"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489" y="2194557"/>
            <a:ext cx="4307019" cy="376875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9" name="Google Shape;139;p3"/>
          <p:cNvSpPr txBox="1"/>
          <p:nvPr/>
        </p:nvSpPr>
        <p:spPr>
          <a:xfrm>
            <a:off x="4157808" y="1413885"/>
            <a:ext cx="38763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라면 ‘너구리’에 카레를 넣어 만드는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PC방 레시피에서 착안한 신제품 ‘카구리’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0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30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데이터 분석 결과  |  </a:t>
            </a: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활용 방안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인턴십 소감</a:t>
            </a:r>
            <a:endParaRPr/>
          </a:p>
        </p:txBody>
      </p:sp>
      <p:sp>
        <p:nvSpPr>
          <p:cNvPr id="883" name="Google Shape;883;p30"/>
          <p:cNvSpPr txBox="1"/>
          <p:nvPr/>
        </p:nvSpPr>
        <p:spPr>
          <a:xfrm>
            <a:off x="703693" y="686923"/>
            <a:ext cx="33836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신제품 아이디어 1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0"/>
          <p:cNvSpPr/>
          <p:nvPr/>
        </p:nvSpPr>
        <p:spPr>
          <a:xfrm>
            <a:off x="10045899" y="278294"/>
            <a:ext cx="73834" cy="73834"/>
          </a:xfrm>
          <a:prstGeom prst="ellipse">
            <a:avLst/>
          </a:prstGeom>
          <a:solidFill>
            <a:srgbClr val="006E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5" name="Google Shape;885;p30"/>
          <p:cNvGrpSpPr/>
          <p:nvPr/>
        </p:nvGrpSpPr>
        <p:grpSpPr>
          <a:xfrm>
            <a:off x="460360" y="2431862"/>
            <a:ext cx="2669488" cy="3107058"/>
            <a:chOff x="460360" y="2431862"/>
            <a:chExt cx="2669488" cy="3107058"/>
          </a:xfrm>
        </p:grpSpPr>
        <p:pic>
          <p:nvPicPr>
            <p:cNvPr id="886" name="Google Shape;88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0360" y="2431862"/>
              <a:ext cx="2669488" cy="2656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30"/>
            <p:cNvSpPr txBox="1"/>
            <p:nvPr/>
          </p:nvSpPr>
          <p:spPr>
            <a:xfrm>
              <a:off x="889956" y="5169588"/>
              <a:ext cx="1560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전체 예상 이미지</a:t>
              </a:r>
              <a:endParaRPr/>
            </a:p>
          </p:txBody>
        </p:sp>
      </p:grpSp>
      <p:grpSp>
        <p:nvGrpSpPr>
          <p:cNvPr id="888" name="Google Shape;888;p30"/>
          <p:cNvGrpSpPr/>
          <p:nvPr/>
        </p:nvGrpSpPr>
        <p:grpSpPr>
          <a:xfrm>
            <a:off x="3338994" y="1010088"/>
            <a:ext cx="5542985" cy="5432965"/>
            <a:chOff x="3463529" y="1010088"/>
            <a:chExt cx="5542985" cy="5432965"/>
          </a:xfrm>
        </p:grpSpPr>
        <p:pic>
          <p:nvPicPr>
            <p:cNvPr id="889" name="Google Shape;889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30099" y="1333254"/>
              <a:ext cx="4703446" cy="4703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0" name="Google Shape;890;p30"/>
            <p:cNvSpPr txBox="1"/>
            <p:nvPr/>
          </p:nvSpPr>
          <p:spPr>
            <a:xfrm>
              <a:off x="5217217" y="6036700"/>
              <a:ext cx="1329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샐러드 이미지</a:t>
              </a:r>
              <a:endParaRPr/>
            </a:p>
          </p:txBody>
        </p:sp>
        <p:pic>
          <p:nvPicPr>
            <p:cNvPr id="891" name="Google Shape;89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983261">
              <a:off x="4929537" y="1534640"/>
              <a:ext cx="2901170" cy="3295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92" name="Google Shape;892;p30"/>
            <p:cNvCxnSpPr/>
            <p:nvPr/>
          </p:nvCxnSpPr>
          <p:spPr>
            <a:xfrm flipH="1" rot="10800000">
              <a:off x="6672262" y="1571625"/>
              <a:ext cx="1561283" cy="557213"/>
            </a:xfrm>
            <a:prstGeom prst="curvedConnector3">
              <a:avLst>
                <a:gd fmla="val 62552" name="adj1"/>
              </a:avLst>
            </a:prstGeom>
            <a:noFill/>
            <a:ln cap="flat" cmpd="sng" w="38100">
              <a:solidFill>
                <a:srgbClr val="25615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93" name="Google Shape;893;p30"/>
            <p:cNvSpPr txBox="1"/>
            <p:nvPr/>
          </p:nvSpPr>
          <p:spPr>
            <a:xfrm>
              <a:off x="8233545" y="1333254"/>
              <a:ext cx="7729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바나나</a:t>
              </a:r>
              <a:endParaRPr/>
            </a:p>
          </p:txBody>
        </p:sp>
        <p:cxnSp>
          <p:nvCxnSpPr>
            <p:cNvPr id="894" name="Google Shape;894;p30"/>
            <p:cNvCxnSpPr/>
            <p:nvPr/>
          </p:nvCxnSpPr>
          <p:spPr>
            <a:xfrm rot="5400000">
              <a:off x="3800264" y="4738719"/>
              <a:ext cx="1419240" cy="1104493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25615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895" name="Google Shape;895;p30"/>
            <p:cNvSpPr txBox="1"/>
            <p:nvPr/>
          </p:nvSpPr>
          <p:spPr>
            <a:xfrm>
              <a:off x="3463529" y="5919833"/>
              <a:ext cx="8996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아보카도</a:t>
              </a:r>
              <a:endParaRPr/>
            </a:p>
          </p:txBody>
        </p:sp>
      </p:grpSp>
      <p:grpSp>
        <p:nvGrpSpPr>
          <p:cNvPr id="896" name="Google Shape;896;p30"/>
          <p:cNvGrpSpPr/>
          <p:nvPr/>
        </p:nvGrpSpPr>
        <p:grpSpPr>
          <a:xfrm>
            <a:off x="9091124" y="2318104"/>
            <a:ext cx="2114216" cy="3412857"/>
            <a:chOff x="9091124" y="2318104"/>
            <a:chExt cx="2114216" cy="3412857"/>
          </a:xfrm>
        </p:grpSpPr>
        <p:sp>
          <p:nvSpPr>
            <p:cNvPr id="897" name="Google Shape;897;p30"/>
            <p:cNvSpPr txBox="1"/>
            <p:nvPr/>
          </p:nvSpPr>
          <p:spPr>
            <a:xfrm>
              <a:off x="9483627" y="5361629"/>
              <a:ext cx="132921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드레싱 이미지</a:t>
              </a:r>
              <a:endParaRPr/>
            </a:p>
          </p:txBody>
        </p:sp>
        <p:grpSp>
          <p:nvGrpSpPr>
            <p:cNvPr id="898" name="Google Shape;898;p30"/>
            <p:cNvGrpSpPr/>
            <p:nvPr/>
          </p:nvGrpSpPr>
          <p:grpSpPr>
            <a:xfrm>
              <a:off x="9091124" y="2318104"/>
              <a:ext cx="2114216" cy="2880470"/>
              <a:chOff x="9091124" y="2318104"/>
              <a:chExt cx="2114216" cy="2880470"/>
            </a:xfrm>
          </p:grpSpPr>
          <p:pic>
            <p:nvPicPr>
              <p:cNvPr id="899" name="Google Shape;899;p3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091124" y="2318104"/>
                <a:ext cx="2114216" cy="28789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0" name="Google Shape;900;p30"/>
              <p:cNvSpPr/>
              <p:nvPr/>
            </p:nvSpPr>
            <p:spPr>
              <a:xfrm>
                <a:off x="9696353" y="5115774"/>
                <a:ext cx="451879" cy="82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1"/>
          <p:cNvSpPr/>
          <p:nvPr/>
        </p:nvSpPr>
        <p:spPr>
          <a:xfrm>
            <a:off x="2883393" y="1557705"/>
            <a:ext cx="4182426" cy="163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6" name="Google Shape;9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590" y="1538084"/>
            <a:ext cx="2182398" cy="472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344" y="1333254"/>
            <a:ext cx="3289201" cy="536200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31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31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p31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데이터 분석 결과  |  </a:t>
            </a: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활용 방안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인턴십 소감</a:t>
            </a:r>
            <a:endParaRPr/>
          </a:p>
        </p:txBody>
      </p:sp>
      <p:sp>
        <p:nvSpPr>
          <p:cNvPr id="911" name="Google Shape;911;p31"/>
          <p:cNvSpPr txBox="1"/>
          <p:nvPr/>
        </p:nvSpPr>
        <p:spPr>
          <a:xfrm>
            <a:off x="703693" y="686923"/>
            <a:ext cx="34573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신제품 아이디어 2</a:t>
            </a:r>
            <a:endParaRPr sz="36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1"/>
          <p:cNvSpPr/>
          <p:nvPr/>
        </p:nvSpPr>
        <p:spPr>
          <a:xfrm>
            <a:off x="10045899" y="278294"/>
            <a:ext cx="73834" cy="73834"/>
          </a:xfrm>
          <a:prstGeom prst="ellipse">
            <a:avLst/>
          </a:prstGeom>
          <a:solidFill>
            <a:srgbClr val="006E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p31"/>
          <p:cNvSpPr txBox="1"/>
          <p:nvPr/>
        </p:nvSpPr>
        <p:spPr>
          <a:xfrm>
            <a:off x="7836580" y="2079527"/>
            <a:ext cx="21371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소화가 안될 때 구매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아침에 구매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1"/>
          <p:cNvSpPr txBox="1"/>
          <p:nvPr/>
        </p:nvSpPr>
        <p:spPr>
          <a:xfrm>
            <a:off x="7840915" y="1623656"/>
            <a:ext cx="163540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31"/>
          <p:cNvCxnSpPr/>
          <p:nvPr/>
        </p:nvCxnSpPr>
        <p:spPr>
          <a:xfrm>
            <a:off x="7911095" y="2002583"/>
            <a:ext cx="3240000" cy="0"/>
          </a:xfrm>
          <a:prstGeom prst="straightConnector1">
            <a:avLst/>
          </a:prstGeom>
          <a:noFill/>
          <a:ln cap="flat" cmpd="sng" w="38100">
            <a:solidFill>
              <a:srgbClr val="0050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6" name="Google Shape;916;p31"/>
          <p:cNvSpPr txBox="1"/>
          <p:nvPr/>
        </p:nvSpPr>
        <p:spPr>
          <a:xfrm>
            <a:off x="3722313" y="2135288"/>
            <a:ext cx="26869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즉석죽 + 떠먹는 요구르트 세트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유통방법 : 카카오톡 선물하기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(CU, GS25, 세븐일레븐 등)</a:t>
            </a:r>
            <a:endParaRPr/>
          </a:p>
        </p:txBody>
      </p:sp>
      <p:sp>
        <p:nvSpPr>
          <p:cNvPr id="917" name="Google Shape;917;p31"/>
          <p:cNvSpPr txBox="1"/>
          <p:nvPr/>
        </p:nvSpPr>
        <p:spPr>
          <a:xfrm>
            <a:off x="3890692" y="1679417"/>
            <a:ext cx="23501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‘아프지마’세트 구성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31"/>
          <p:cNvGrpSpPr/>
          <p:nvPr/>
        </p:nvGrpSpPr>
        <p:grpSpPr>
          <a:xfrm>
            <a:off x="7819064" y="3178474"/>
            <a:ext cx="3314515" cy="1656200"/>
            <a:chOff x="3875807" y="3731186"/>
            <a:chExt cx="3314515" cy="1656200"/>
          </a:xfrm>
        </p:grpSpPr>
        <p:sp>
          <p:nvSpPr>
            <p:cNvPr id="919" name="Google Shape;919;p31"/>
            <p:cNvSpPr txBox="1"/>
            <p:nvPr/>
          </p:nvSpPr>
          <p:spPr>
            <a:xfrm>
              <a:off x="3875807" y="4187057"/>
              <a:ext cx="293541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두 제품을 함께 구매한 장바구니를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분석해본 결과 구매시간에 대한 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특징은 나타나지 않았음.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 아침에 구매 x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1"/>
            <p:cNvSpPr txBox="1"/>
            <p:nvPr/>
          </p:nvSpPr>
          <p:spPr>
            <a:xfrm>
              <a:off x="3880142" y="3731186"/>
              <a:ext cx="16354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 결과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1" name="Google Shape;921;p31"/>
            <p:cNvCxnSpPr/>
            <p:nvPr/>
          </p:nvCxnSpPr>
          <p:spPr>
            <a:xfrm>
              <a:off x="3950322" y="4110113"/>
              <a:ext cx="3240000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22" name="Google Shape;922;p31"/>
          <p:cNvGrpSpPr/>
          <p:nvPr/>
        </p:nvGrpSpPr>
        <p:grpSpPr>
          <a:xfrm>
            <a:off x="7819064" y="5185078"/>
            <a:ext cx="3314515" cy="1102202"/>
            <a:chOff x="3875807" y="3731186"/>
            <a:chExt cx="3314515" cy="1102202"/>
          </a:xfrm>
        </p:grpSpPr>
        <p:sp>
          <p:nvSpPr>
            <p:cNvPr id="923" name="Google Shape;923;p31"/>
            <p:cNvSpPr txBox="1"/>
            <p:nvPr/>
          </p:nvSpPr>
          <p:spPr>
            <a:xfrm>
              <a:off x="3875807" y="4187057"/>
              <a:ext cx="316625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주로 소화가 안될 때 구매하는 것으로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판단되어 아프지마 세트를 구성함.</a:t>
              </a:r>
              <a:endParaRPr/>
            </a:p>
          </p:txBody>
        </p:sp>
        <p:sp>
          <p:nvSpPr>
            <p:cNvPr id="924" name="Google Shape;924;p31"/>
            <p:cNvSpPr txBox="1"/>
            <p:nvPr/>
          </p:nvSpPr>
          <p:spPr>
            <a:xfrm>
              <a:off x="3880142" y="3731186"/>
              <a:ext cx="16354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결론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5" name="Google Shape;925;p31"/>
            <p:cNvCxnSpPr/>
            <p:nvPr/>
          </p:nvCxnSpPr>
          <p:spPr>
            <a:xfrm>
              <a:off x="3950322" y="4110113"/>
              <a:ext cx="3240000" cy="0"/>
            </a:xfrm>
            <a:prstGeom prst="straightConnector1">
              <a:avLst/>
            </a:prstGeom>
            <a:noFill/>
            <a:ln cap="flat" cmpd="sng" w="38100">
              <a:solidFill>
                <a:srgbClr val="00503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926" name="Google Shape;926;p31"/>
          <p:cNvGrpSpPr/>
          <p:nvPr/>
        </p:nvGrpSpPr>
        <p:grpSpPr>
          <a:xfrm>
            <a:off x="902279" y="4023273"/>
            <a:ext cx="2227864" cy="831228"/>
            <a:chOff x="4239031" y="3863931"/>
            <a:chExt cx="2227864" cy="831228"/>
          </a:xfrm>
        </p:grpSpPr>
        <p:sp>
          <p:nvSpPr>
            <p:cNvPr id="927" name="Google Shape;927;p31"/>
            <p:cNvSpPr/>
            <p:nvPr/>
          </p:nvSpPr>
          <p:spPr>
            <a:xfrm>
              <a:off x="4284497" y="3863931"/>
              <a:ext cx="2182398" cy="7450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8" name="Google Shape;928;p31"/>
            <p:cNvSpPr txBox="1"/>
            <p:nvPr/>
          </p:nvSpPr>
          <p:spPr>
            <a:xfrm>
              <a:off x="4239031" y="4049859"/>
              <a:ext cx="1825586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아프지마 세트</a:t>
              </a:r>
              <a:endParaRPr/>
            </a:p>
          </p:txBody>
        </p:sp>
        <p:sp>
          <p:nvSpPr>
            <p:cNvPr id="929" name="Google Shape;929;p31"/>
            <p:cNvSpPr txBox="1"/>
            <p:nvPr/>
          </p:nvSpPr>
          <p:spPr>
            <a:xfrm>
              <a:off x="4254187" y="4264272"/>
              <a:ext cx="2182398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100">
                  <a:solidFill>
                    <a:srgbClr val="432C15"/>
                  </a:solidFill>
                  <a:latin typeface="Arial"/>
                  <a:ea typeface="Arial"/>
                  <a:cs typeface="Arial"/>
                  <a:sym typeface="Arial"/>
                </a:rPr>
                <a:t>CU) 비비고 전복미역죽 + 떠먹는 요구르트</a:t>
              </a:r>
              <a:endParaRPr b="1" sz="1100">
                <a:solidFill>
                  <a:srgbClr val="432C1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p31"/>
          <p:cNvSpPr/>
          <p:nvPr/>
        </p:nvSpPr>
        <p:spPr>
          <a:xfrm>
            <a:off x="932590" y="2914411"/>
            <a:ext cx="2182398" cy="7450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1" name="Google Shape;93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647" y="2504625"/>
            <a:ext cx="1090914" cy="144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1"/>
          <p:cNvPicPr preferRelativeResize="0"/>
          <p:nvPr/>
        </p:nvPicPr>
        <p:blipFill rotWithShape="1">
          <a:blip r:embed="rId6">
            <a:alphaModFix/>
          </a:blip>
          <a:srcRect b="418" l="27017" r="4898" t="-418"/>
          <a:stretch/>
        </p:blipFill>
        <p:spPr>
          <a:xfrm>
            <a:off x="2038944" y="2984095"/>
            <a:ext cx="1217625" cy="82476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31"/>
          <p:cNvSpPr/>
          <p:nvPr/>
        </p:nvSpPr>
        <p:spPr>
          <a:xfrm>
            <a:off x="947745" y="4940121"/>
            <a:ext cx="1527728" cy="390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31"/>
          <p:cNvSpPr txBox="1"/>
          <p:nvPr/>
        </p:nvSpPr>
        <p:spPr>
          <a:xfrm>
            <a:off x="952083" y="4940112"/>
            <a:ext cx="6848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5,600원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2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p32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문제 정의  |  데이터 분석 결과  |  활용 방안  |  </a:t>
            </a: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인턴십 소감</a:t>
            </a:r>
            <a:endParaRPr/>
          </a:p>
        </p:txBody>
      </p:sp>
      <p:sp>
        <p:nvSpPr>
          <p:cNvPr id="942" name="Google Shape;942;p32"/>
          <p:cNvSpPr txBox="1"/>
          <p:nvPr/>
        </p:nvSpPr>
        <p:spPr>
          <a:xfrm>
            <a:off x="703693" y="686923"/>
            <a:ext cx="41978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프로젝트를 마무리하며</a:t>
            </a:r>
            <a:endParaRPr/>
          </a:p>
        </p:txBody>
      </p:sp>
      <p:sp>
        <p:nvSpPr>
          <p:cNvPr id="943" name="Google Shape;943;p32"/>
          <p:cNvSpPr/>
          <p:nvPr/>
        </p:nvSpPr>
        <p:spPr>
          <a:xfrm>
            <a:off x="11068596" y="278294"/>
            <a:ext cx="73834" cy="73834"/>
          </a:xfrm>
          <a:prstGeom prst="ellipse">
            <a:avLst/>
          </a:prstGeom>
          <a:solidFill>
            <a:srgbClr val="006E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944570" y="2025397"/>
            <a:ext cx="441450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프로그램 참여 전에는 데이터분석 프로젝트를 어떤 식으로 진행하는지 감이 안 잡혔었는데, 이번 프로그램을 통해 과정을 알게 되어서 좋았습니다. 그리고 너무 좋은 팀원들을 만나서 의욕적으로 활동할 수 있었고, 기회가 있다면 다른 프로젝트도 함께 해보고 싶습니다. _ 정유진</a:t>
            </a:r>
            <a:endParaRPr/>
          </a:p>
        </p:txBody>
      </p:sp>
      <p:sp>
        <p:nvSpPr>
          <p:cNvPr id="945" name="Google Shape;945;p32"/>
          <p:cNvSpPr txBox="1"/>
          <p:nvPr/>
        </p:nvSpPr>
        <p:spPr>
          <a:xfrm>
            <a:off x="6832924" y="1979772"/>
            <a:ext cx="441450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2달 남짓한 시간을 훌륭한 팀원들과 같이 빅데이터 분석 경험에 투자하여 의미 있는 시간이었다고 생각합니다. 더 많은 기업과 기관에서 이런 취업 지원 프로그램을 주최했으면 하는 바람입니다. _ 이동원</a:t>
            </a:r>
            <a:endParaRPr/>
          </a:p>
        </p:txBody>
      </p:sp>
      <p:sp>
        <p:nvSpPr>
          <p:cNvPr id="946" name="Google Shape;946;p32"/>
          <p:cNvSpPr txBox="1"/>
          <p:nvPr/>
        </p:nvSpPr>
        <p:spPr>
          <a:xfrm>
            <a:off x="6696331" y="3981534"/>
            <a:ext cx="450230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분석에 대해 모호하게만 알고 있었는데 이번 인턴십을 통해 데이터 분석에 대한 전반적인 프로세스를 이해할 수 있었습니다. 이 프로그램이 저에게 앞으로의 데이터 분석 공부에 있어 좋은 길잡이가 되었습니다. 또한 코딩에 대해 막연한 두려움이 있었는데 이번 프로젝트를 진행하며 조금은 해소된 것 같습니다. 같이 활동한 조원들과 조언해주신 멘토님 모두 감사합니다. _ 윤지영</a:t>
            </a: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944570" y="3981534"/>
            <a:ext cx="428368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이번 리모트 인턴쉽에서 조원분들이 프로젝트의 예시나 방향성을 제시해주셔서 데이터 분석의 과정을 잘 이해할 수 있었습니다. 제가 부족한 점이 많았지만 조원분들의 도움으로 마지막까지 잘 마무리할 수 있었습니다. 프로젝트를 무사히 마무리해 뿌듯하기도 하고 앞으로 이 분야를 더 공부해야겠다는 확신이 섰습니다. 마케팅 전략을 제시해보는 것도 처음이었는데, 제 전공분야와는 다른 분야를 경험할 수 있어서 좋았습니다. 마지막으로 10주 동안 함께해준 조원과 멘토님 감사합니다! _ 정효정</a:t>
            </a:r>
            <a:endParaRPr/>
          </a:p>
        </p:txBody>
      </p:sp>
      <p:sp>
        <p:nvSpPr>
          <p:cNvPr id="948" name="Google Shape;948;p32"/>
          <p:cNvSpPr txBox="1"/>
          <p:nvPr/>
        </p:nvSpPr>
        <p:spPr>
          <a:xfrm>
            <a:off x="5359078" y="1640677"/>
            <a:ext cx="4379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632047" y="1640677"/>
            <a:ext cx="4433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2"/>
          <p:cNvSpPr txBox="1"/>
          <p:nvPr/>
        </p:nvSpPr>
        <p:spPr>
          <a:xfrm>
            <a:off x="11198633" y="1640677"/>
            <a:ext cx="4379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2"/>
          <p:cNvSpPr txBox="1"/>
          <p:nvPr/>
        </p:nvSpPr>
        <p:spPr>
          <a:xfrm>
            <a:off x="6471602" y="1640677"/>
            <a:ext cx="4433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5323332" y="3588512"/>
            <a:ext cx="4379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596301" y="3588512"/>
            <a:ext cx="4433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2"/>
          <p:cNvSpPr txBox="1"/>
          <p:nvPr/>
        </p:nvSpPr>
        <p:spPr>
          <a:xfrm>
            <a:off x="11162887" y="3588512"/>
            <a:ext cx="4379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2"/>
          <p:cNvSpPr txBox="1"/>
          <p:nvPr/>
        </p:nvSpPr>
        <p:spPr>
          <a:xfrm>
            <a:off x="6435856" y="3588512"/>
            <a:ext cx="4433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89803"/>
          </a:srgbClr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33"/>
          <p:cNvGrpSpPr/>
          <p:nvPr/>
        </p:nvGrpSpPr>
        <p:grpSpPr>
          <a:xfrm>
            <a:off x="-1473619" y="327709"/>
            <a:ext cx="1282701" cy="2890401"/>
            <a:chOff x="12895326" y="337198"/>
            <a:chExt cx="1282701" cy="2890401"/>
          </a:xfrm>
        </p:grpSpPr>
        <p:pic>
          <p:nvPicPr>
            <p:cNvPr id="961" name="Google Shape;96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95326" y="337198"/>
              <a:ext cx="1282700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95327" y="997549"/>
              <a:ext cx="1282699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3155514" y="1397713"/>
              <a:ext cx="762325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95326" y="2465274"/>
              <a:ext cx="1282701" cy="7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5" name="Google Shape;965;p33"/>
          <p:cNvSpPr/>
          <p:nvPr/>
        </p:nvSpPr>
        <p:spPr>
          <a:xfrm>
            <a:off x="253139" y="218969"/>
            <a:ext cx="11685722" cy="64200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6" name="Google Shape;966;p33"/>
          <p:cNvGrpSpPr/>
          <p:nvPr/>
        </p:nvGrpSpPr>
        <p:grpSpPr>
          <a:xfrm>
            <a:off x="2642817" y="2244915"/>
            <a:ext cx="6906366" cy="1491870"/>
            <a:chOff x="2642817" y="2071911"/>
            <a:chExt cx="6906366" cy="1491870"/>
          </a:xfrm>
        </p:grpSpPr>
        <p:sp>
          <p:nvSpPr>
            <p:cNvPr id="967" name="Google Shape;967;p33"/>
            <p:cNvSpPr txBox="1"/>
            <p:nvPr/>
          </p:nvSpPr>
          <p:spPr>
            <a:xfrm>
              <a:off x="2642817" y="2455785"/>
              <a:ext cx="690636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 for watching</a:t>
              </a:r>
              <a:endParaRPr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3"/>
            <p:cNvSpPr txBox="1"/>
            <p:nvPr/>
          </p:nvSpPr>
          <p:spPr>
            <a:xfrm>
              <a:off x="8670627" y="2071911"/>
              <a:ext cx="69762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👀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703693" y="686923"/>
            <a:ext cx="386535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3000">
              <a:solidFill>
                <a:srgbClr val="005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4"/>
          <p:cNvGrpSpPr/>
          <p:nvPr/>
        </p:nvGrpSpPr>
        <p:grpSpPr>
          <a:xfrm>
            <a:off x="2138974" y="1545465"/>
            <a:ext cx="8343968" cy="4765340"/>
            <a:chOff x="1513276" y="1545465"/>
            <a:chExt cx="8343968" cy="4765340"/>
          </a:xfrm>
        </p:grpSpPr>
        <p:grpSp>
          <p:nvGrpSpPr>
            <p:cNvPr id="148" name="Google Shape;148;p4"/>
            <p:cNvGrpSpPr/>
            <p:nvPr/>
          </p:nvGrpSpPr>
          <p:grpSpPr>
            <a:xfrm>
              <a:off x="1513276" y="1545465"/>
              <a:ext cx="7630719" cy="695459"/>
              <a:chOff x="1075394" y="1545465"/>
              <a:chExt cx="7630719" cy="695459"/>
            </a:xfrm>
          </p:grpSpPr>
          <p:sp>
            <p:nvSpPr>
              <p:cNvPr id="149" name="Google Shape;149;p4"/>
              <p:cNvSpPr txBox="1"/>
              <p:nvPr/>
            </p:nvSpPr>
            <p:spPr>
              <a:xfrm>
                <a:off x="1075394" y="1693139"/>
                <a:ext cx="181011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프로젝트명(주제)</a:t>
                </a:r>
                <a:endParaRPr b="1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 txBox="1"/>
              <p:nvPr/>
            </p:nvSpPr>
            <p:spPr>
              <a:xfrm>
                <a:off x="3722914" y="1708528"/>
                <a:ext cx="49831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CJ제일제당 MZ세대 맞춤 신제품 개발 및 마케팅 전략 제안</a:t>
                </a:r>
                <a:endParaRPr/>
              </a:p>
            </p:txBody>
          </p:sp>
          <p:cxnSp>
            <p:nvCxnSpPr>
              <p:cNvPr id="151" name="Google Shape;151;p4"/>
              <p:cNvCxnSpPr/>
              <p:nvPr/>
            </p:nvCxnSpPr>
            <p:spPr>
              <a:xfrm>
                <a:off x="3219718" y="1545465"/>
                <a:ext cx="0" cy="69545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2" name="Google Shape;152;p4"/>
            <p:cNvGrpSpPr/>
            <p:nvPr/>
          </p:nvGrpSpPr>
          <p:grpSpPr>
            <a:xfrm>
              <a:off x="1641516" y="2505968"/>
              <a:ext cx="6174656" cy="695459"/>
              <a:chOff x="1203634" y="2431284"/>
              <a:chExt cx="6174656" cy="695459"/>
            </a:xfrm>
          </p:grpSpPr>
          <p:sp>
            <p:nvSpPr>
              <p:cNvPr id="153" name="Google Shape;153;p4"/>
              <p:cNvSpPr txBox="1"/>
              <p:nvPr/>
            </p:nvSpPr>
            <p:spPr>
              <a:xfrm>
                <a:off x="1203634" y="2578958"/>
                <a:ext cx="15183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목적</a:t>
                </a:r>
                <a:endParaRPr/>
              </a:p>
            </p:txBody>
          </p:sp>
          <p:sp>
            <p:nvSpPr>
              <p:cNvPr id="154" name="Google Shape;154;p4"/>
              <p:cNvSpPr txBox="1"/>
              <p:nvPr/>
            </p:nvSpPr>
            <p:spPr>
              <a:xfrm>
                <a:off x="3722913" y="2455848"/>
                <a:ext cx="365537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MZ세대 니즈에 맞는 신제품 아이디어 제안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MZ세대 맞춤 마케팅 전략 수립</a:t>
                </a:r>
                <a:endParaRPr/>
              </a:p>
            </p:txBody>
          </p:sp>
          <p:cxnSp>
            <p:nvCxnSpPr>
              <p:cNvPr id="155" name="Google Shape;155;p4"/>
              <p:cNvCxnSpPr/>
              <p:nvPr/>
            </p:nvCxnSpPr>
            <p:spPr>
              <a:xfrm>
                <a:off x="3219718" y="2431284"/>
                <a:ext cx="0" cy="69545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56" name="Google Shape;156;p4"/>
            <p:cNvGrpSpPr/>
            <p:nvPr/>
          </p:nvGrpSpPr>
          <p:grpSpPr>
            <a:xfrm>
              <a:off x="1838686" y="3466471"/>
              <a:ext cx="8018558" cy="695459"/>
              <a:chOff x="1400804" y="3317103"/>
              <a:chExt cx="8018558" cy="695459"/>
            </a:xfrm>
          </p:grpSpPr>
          <p:sp>
            <p:nvSpPr>
              <p:cNvPr id="157" name="Google Shape;157;p4"/>
              <p:cNvSpPr txBox="1"/>
              <p:nvPr/>
            </p:nvSpPr>
            <p:spPr>
              <a:xfrm>
                <a:off x="1400804" y="3464777"/>
                <a:ext cx="10887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문제 정의</a:t>
                </a:r>
                <a:endParaRPr/>
              </a:p>
            </p:txBody>
          </p:sp>
          <p:sp>
            <p:nvSpPr>
              <p:cNvPr id="158" name="Google Shape;158;p4"/>
              <p:cNvSpPr txBox="1"/>
              <p:nvPr/>
            </p:nvSpPr>
            <p:spPr>
              <a:xfrm>
                <a:off x="3722914" y="3480166"/>
                <a:ext cx="569644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소비 경험 데이터를 분석을 통해 MZ세대의 소비 패턴 및 성향 파악</a:t>
                </a:r>
                <a:endParaRPr/>
              </a:p>
            </p:txBody>
          </p:sp>
          <p:cxnSp>
            <p:nvCxnSpPr>
              <p:cNvPr id="159" name="Google Shape;159;p4"/>
              <p:cNvCxnSpPr/>
              <p:nvPr/>
            </p:nvCxnSpPr>
            <p:spPr>
              <a:xfrm>
                <a:off x="3219718" y="3317103"/>
                <a:ext cx="0" cy="69545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0" name="Google Shape;160;p4"/>
            <p:cNvGrpSpPr/>
            <p:nvPr/>
          </p:nvGrpSpPr>
          <p:grpSpPr>
            <a:xfrm>
              <a:off x="1718461" y="4426974"/>
              <a:ext cx="4592188" cy="695459"/>
              <a:chOff x="1280579" y="4216111"/>
              <a:chExt cx="4592188" cy="695459"/>
            </a:xfrm>
          </p:grpSpPr>
          <p:sp>
            <p:nvSpPr>
              <p:cNvPr id="161" name="Google Shape;161;p4"/>
              <p:cNvSpPr txBox="1"/>
              <p:nvPr/>
            </p:nvSpPr>
            <p:spPr>
              <a:xfrm>
                <a:off x="1280579" y="4363785"/>
                <a:ext cx="130356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사용 데이터</a:t>
                </a:r>
                <a:endParaRPr/>
              </a:p>
            </p:txBody>
          </p:sp>
          <p:sp>
            <p:nvSpPr>
              <p:cNvPr id="162" name="Google Shape;162;p4"/>
              <p:cNvSpPr txBox="1"/>
              <p:nvPr/>
            </p:nvSpPr>
            <p:spPr>
              <a:xfrm>
                <a:off x="3722915" y="4379174"/>
                <a:ext cx="214985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L사 소비자 구매 데이터</a:t>
                </a:r>
                <a:endParaRPr/>
              </a:p>
            </p:txBody>
          </p:sp>
          <p:cxnSp>
            <p:nvCxnSpPr>
              <p:cNvPr id="163" name="Google Shape;163;p4"/>
              <p:cNvCxnSpPr/>
              <p:nvPr/>
            </p:nvCxnSpPr>
            <p:spPr>
              <a:xfrm>
                <a:off x="3219718" y="4216111"/>
                <a:ext cx="0" cy="69545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4" name="Google Shape;164;p4"/>
            <p:cNvGrpSpPr/>
            <p:nvPr/>
          </p:nvGrpSpPr>
          <p:grpSpPr>
            <a:xfrm>
              <a:off x="1513276" y="5387475"/>
              <a:ext cx="7630724" cy="923330"/>
              <a:chOff x="1083409" y="5154220"/>
              <a:chExt cx="7630724" cy="923330"/>
            </a:xfrm>
          </p:grpSpPr>
          <p:sp>
            <p:nvSpPr>
              <p:cNvPr id="165" name="Google Shape;165;p4"/>
              <p:cNvSpPr txBox="1"/>
              <p:nvPr/>
            </p:nvSpPr>
            <p:spPr>
              <a:xfrm>
                <a:off x="1083409" y="5415830"/>
                <a:ext cx="172996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결과 및 활용방안</a:t>
                </a:r>
                <a:endParaRPr/>
              </a:p>
            </p:txBody>
          </p:sp>
          <p:sp>
            <p:nvSpPr>
              <p:cNvPr id="166" name="Google Shape;166;p4"/>
              <p:cNvSpPr txBox="1"/>
              <p:nvPr/>
            </p:nvSpPr>
            <p:spPr>
              <a:xfrm>
                <a:off x="3722915" y="5154220"/>
                <a:ext cx="499121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MZ세대를 겨냥한 마케팅 시행, 신제품 개발 및 콜라보 진행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온/오프라인 매장에 동시 구매 발생률이 높은 상품끼리 배치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동시구매 발생률이 높은 상품 추천 서비스 제공</a:t>
                </a:r>
                <a:endParaRPr/>
              </a:p>
            </p:txBody>
          </p:sp>
          <p:cxnSp>
            <p:nvCxnSpPr>
              <p:cNvPr id="167" name="Google Shape;167;p4"/>
              <p:cNvCxnSpPr/>
              <p:nvPr/>
            </p:nvCxnSpPr>
            <p:spPr>
              <a:xfrm>
                <a:off x="3219718" y="5268156"/>
                <a:ext cx="0" cy="69545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/>
          <p:nvPr/>
        </p:nvSpPr>
        <p:spPr>
          <a:xfrm>
            <a:off x="10063186" y="2795720"/>
            <a:ext cx="936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0060983" y="2558067"/>
            <a:ext cx="96372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2624525" y="3083168"/>
            <a:ext cx="1188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추진 배경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문제 정의  |  데이터 분석 결과  |  활용 방안  |  인턴십 소감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703693" y="686923"/>
            <a:ext cx="43099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주제 선정 과정_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6730211" y="278294"/>
            <a:ext cx="73834" cy="73834"/>
          </a:xfrm>
          <a:prstGeom prst="ellipse">
            <a:avLst/>
          </a:prstGeom>
          <a:solidFill>
            <a:srgbClr val="EF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0" name="Google Shape;180;p5"/>
          <p:cNvGrpSpPr/>
          <p:nvPr/>
        </p:nvGrpSpPr>
        <p:grpSpPr>
          <a:xfrm>
            <a:off x="-1473619" y="327709"/>
            <a:ext cx="1282701" cy="2890401"/>
            <a:chOff x="12895326" y="337198"/>
            <a:chExt cx="1282701" cy="2890401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95326" y="337198"/>
              <a:ext cx="1282700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95327" y="997549"/>
              <a:ext cx="1282699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3155514" y="1397713"/>
              <a:ext cx="762325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95326" y="2465274"/>
              <a:ext cx="1282701" cy="762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5"/>
          <p:cNvGrpSpPr/>
          <p:nvPr/>
        </p:nvGrpSpPr>
        <p:grpSpPr>
          <a:xfrm>
            <a:off x="1321925" y="3290245"/>
            <a:ext cx="2605200" cy="2276273"/>
            <a:chOff x="1566853" y="3275648"/>
            <a:chExt cx="2605200" cy="2276273"/>
          </a:xfrm>
        </p:grpSpPr>
        <p:cxnSp>
          <p:nvCxnSpPr>
            <p:cNvPr id="186" name="Google Shape;186;p5"/>
            <p:cNvCxnSpPr/>
            <p:nvPr/>
          </p:nvCxnSpPr>
          <p:spPr>
            <a:xfrm>
              <a:off x="1566853" y="5551921"/>
              <a:ext cx="260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87" name="Google Shape;187;p5"/>
            <p:cNvGrpSpPr/>
            <p:nvPr/>
          </p:nvGrpSpPr>
          <p:grpSpPr>
            <a:xfrm>
              <a:off x="1976727" y="4086841"/>
              <a:ext cx="659576" cy="1461860"/>
              <a:chOff x="1931316" y="3135898"/>
              <a:chExt cx="659576" cy="1461860"/>
            </a:xfrm>
          </p:grpSpPr>
          <p:sp>
            <p:nvSpPr>
              <p:cNvPr id="188" name="Google Shape;188;p5"/>
              <p:cNvSpPr/>
              <p:nvPr/>
            </p:nvSpPr>
            <p:spPr>
              <a:xfrm>
                <a:off x="2012346" y="3773510"/>
                <a:ext cx="437882" cy="824248"/>
              </a:xfrm>
              <a:prstGeom prst="rect">
                <a:avLst/>
              </a:prstGeom>
              <a:gradFill>
                <a:gsLst>
                  <a:gs pos="0">
                    <a:srgbClr val="FF9700"/>
                  </a:gs>
                  <a:gs pos="69000">
                    <a:srgbClr val="FBC87E"/>
                  </a:gs>
                  <a:gs pos="100000">
                    <a:srgbClr val="F5F7FC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국수 윤곽선" id="189" name="Google Shape;189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931316" y="3135898"/>
                <a:ext cx="659576" cy="659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" name="Google Shape;190;p5"/>
            <p:cNvGrpSpPr/>
            <p:nvPr/>
          </p:nvGrpSpPr>
          <p:grpSpPr>
            <a:xfrm>
              <a:off x="3102604" y="3275648"/>
              <a:ext cx="659576" cy="2273053"/>
              <a:chOff x="3057193" y="2324705"/>
              <a:chExt cx="659576" cy="2273053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3138223" y="2964140"/>
                <a:ext cx="437882" cy="1633618"/>
              </a:xfrm>
              <a:prstGeom prst="rect">
                <a:avLst/>
              </a:prstGeom>
              <a:gradFill>
                <a:gsLst>
                  <a:gs pos="0">
                    <a:srgbClr val="FF9700"/>
                  </a:gs>
                  <a:gs pos="69000">
                    <a:srgbClr val="FBC87E"/>
                  </a:gs>
                  <a:gs pos="100000">
                    <a:srgbClr val="F5F7FC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국수 윤곽선" id="192" name="Google Shape;192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057193" y="2324705"/>
                <a:ext cx="659576" cy="659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3" name="Google Shape;193;p5"/>
          <p:cNvSpPr txBox="1"/>
          <p:nvPr/>
        </p:nvSpPr>
        <p:spPr>
          <a:xfrm>
            <a:off x="2865631" y="5619479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 txBox="1"/>
          <p:nvPr/>
        </p:nvSpPr>
        <p:spPr>
          <a:xfrm>
            <a:off x="1698416" y="5619479"/>
            <a:ext cx="62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3376588" y="5913836"/>
            <a:ext cx="12955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 : BGF 리테일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2582046" y="2459507"/>
            <a:ext cx="1279517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최근 5년 간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32.1% 증가</a:t>
            </a:r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6422614" y="2497147"/>
            <a:ext cx="3409592" cy="3409592"/>
            <a:chOff x="5916777" y="2497146"/>
            <a:chExt cx="3667539" cy="3667539"/>
          </a:xfrm>
        </p:grpSpPr>
        <p:sp>
          <p:nvSpPr>
            <p:cNvPr id="198" name="Google Shape;198;p5"/>
            <p:cNvSpPr/>
            <p:nvPr/>
          </p:nvSpPr>
          <p:spPr>
            <a:xfrm>
              <a:off x="5932139" y="2498065"/>
              <a:ext cx="1705233" cy="1518239"/>
            </a:xfrm>
            <a:custGeom>
              <a:rect b="b" l="l" r="r" t="t"/>
              <a:pathLst>
                <a:path extrusionOk="0" h="1518239" w="1705233">
                  <a:moveTo>
                    <a:pt x="1705233" y="0"/>
                  </a:moveTo>
                  <a:lnTo>
                    <a:pt x="1705233" y="692443"/>
                  </a:lnTo>
                  <a:lnTo>
                    <a:pt x="1616417" y="696928"/>
                  </a:lnTo>
                  <a:cubicBezTo>
                    <a:pt x="1194329" y="739794"/>
                    <a:pt x="846407" y="1033540"/>
                    <a:pt x="724122" y="1426698"/>
                  </a:cubicBezTo>
                  <a:lnTo>
                    <a:pt x="700584" y="1518239"/>
                  </a:lnTo>
                  <a:lnTo>
                    <a:pt x="0" y="1518239"/>
                  </a:lnTo>
                  <a:lnTo>
                    <a:pt x="19965" y="1387420"/>
                  </a:lnTo>
                  <a:cubicBezTo>
                    <a:pt x="170517" y="651692"/>
                    <a:pt x="785744" y="85230"/>
                    <a:pt x="1545619" y="8060"/>
                  </a:cubicBezTo>
                  <a:lnTo>
                    <a:pt x="1705233" y="0"/>
                  </a:lnTo>
                  <a:close/>
                </a:path>
              </a:pathLst>
            </a:custGeom>
            <a:solidFill>
              <a:srgbClr val="F2CC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916777" y="2497146"/>
              <a:ext cx="3667539" cy="3667539"/>
            </a:xfrm>
            <a:custGeom>
              <a:rect b="b" l="l" r="r" t="t"/>
              <a:pathLst>
                <a:path extrusionOk="0" h="3477514" w="3477514">
                  <a:moveTo>
                    <a:pt x="1738757" y="0"/>
                  </a:moveTo>
                  <a:cubicBezTo>
                    <a:pt x="2699046" y="0"/>
                    <a:pt x="3477514" y="778468"/>
                    <a:pt x="3477514" y="1738757"/>
                  </a:cubicBezTo>
                  <a:cubicBezTo>
                    <a:pt x="3477514" y="2699046"/>
                    <a:pt x="2699046" y="3477514"/>
                    <a:pt x="1738757" y="3477514"/>
                  </a:cubicBezTo>
                  <a:cubicBezTo>
                    <a:pt x="778468" y="3477514"/>
                    <a:pt x="0" y="2699046"/>
                    <a:pt x="0" y="1738757"/>
                  </a:cubicBezTo>
                  <a:cubicBezTo>
                    <a:pt x="0" y="1678739"/>
                    <a:pt x="3041" y="1619431"/>
                    <a:pt x="8977" y="1560979"/>
                  </a:cubicBezTo>
                  <a:lnTo>
                    <a:pt x="15360" y="1519156"/>
                  </a:lnTo>
                  <a:lnTo>
                    <a:pt x="715944" y="1519156"/>
                  </a:lnTo>
                  <a:lnTo>
                    <a:pt x="713699" y="1527888"/>
                  </a:lnTo>
                  <a:cubicBezTo>
                    <a:pt x="699762" y="1596001"/>
                    <a:pt x="692442" y="1666524"/>
                    <a:pt x="692442" y="1738757"/>
                  </a:cubicBezTo>
                  <a:cubicBezTo>
                    <a:pt x="692442" y="2316620"/>
                    <a:pt x="1160893" y="2785071"/>
                    <a:pt x="1738756" y="2785071"/>
                  </a:cubicBezTo>
                  <a:cubicBezTo>
                    <a:pt x="2316619" y="2785071"/>
                    <a:pt x="2785070" y="2316620"/>
                    <a:pt x="2785070" y="1738757"/>
                  </a:cubicBezTo>
                  <a:cubicBezTo>
                    <a:pt x="2785070" y="1160894"/>
                    <a:pt x="2316619" y="692443"/>
                    <a:pt x="1738756" y="692443"/>
                  </a:cubicBezTo>
                  <a:lnTo>
                    <a:pt x="1720593" y="693360"/>
                  </a:lnTo>
                  <a:lnTo>
                    <a:pt x="1720593" y="917"/>
                  </a:lnTo>
                  <a:lnTo>
                    <a:pt x="1738757" y="0"/>
                  </a:lnTo>
                  <a:close/>
                </a:path>
              </a:pathLst>
            </a:custGeom>
            <a:solidFill>
              <a:srgbClr val="FF9700"/>
            </a:solidFill>
            <a:ln cap="flat" cmpd="sng" w="12700">
              <a:solidFill>
                <a:srgbClr val="FF97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7061900" y="3823084"/>
              <a:ext cx="1377300" cy="1046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구매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고객 분포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(2021)</a:t>
              </a:r>
              <a:endParaRPr/>
            </a:p>
          </p:txBody>
        </p:sp>
      </p:grpSp>
      <p:cxnSp>
        <p:nvCxnSpPr>
          <p:cNvPr id="201" name="Google Shape;201;p5"/>
          <p:cNvCxnSpPr/>
          <p:nvPr/>
        </p:nvCxnSpPr>
        <p:spPr>
          <a:xfrm rot="10800000">
            <a:off x="8523152" y="2822797"/>
            <a:ext cx="1380909" cy="0"/>
          </a:xfrm>
          <a:prstGeom prst="straightConnector1">
            <a:avLst/>
          </a:prstGeom>
          <a:noFill/>
          <a:ln cap="flat" cmpd="sng" w="28575">
            <a:solidFill>
              <a:srgbClr val="FF9700"/>
            </a:solidFill>
            <a:prstDash val="solid"/>
            <a:round/>
            <a:headEnd len="lg" w="lg" type="oval"/>
            <a:tailEnd len="med" w="med" type="triangle"/>
          </a:ln>
        </p:spPr>
      </p:cxnSp>
      <p:sp>
        <p:nvSpPr>
          <p:cNvPr id="202" name="Google Shape;202;p5"/>
          <p:cNvSpPr txBox="1"/>
          <p:nvPr/>
        </p:nvSpPr>
        <p:spPr>
          <a:xfrm>
            <a:off x="9381595" y="5856908"/>
            <a:ext cx="12955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 : BGF 리테일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712913" y="1228568"/>
            <a:ext cx="38314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간편식 신제품 매출 현황과 신제품 매출의 주 고객층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8324956" y="2670431"/>
            <a:ext cx="65957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77% </a:t>
            </a:r>
            <a:endParaRPr/>
          </a:p>
        </p:txBody>
      </p:sp>
      <p:grpSp>
        <p:nvGrpSpPr>
          <p:cNvPr id="205" name="Google Shape;205;p5"/>
          <p:cNvGrpSpPr/>
          <p:nvPr/>
        </p:nvGrpSpPr>
        <p:grpSpPr>
          <a:xfrm>
            <a:off x="1278193" y="1769424"/>
            <a:ext cx="2945942" cy="430887"/>
            <a:chOff x="1278193" y="1771063"/>
            <a:chExt cx="2945942" cy="430887"/>
          </a:xfrm>
        </p:grpSpPr>
        <p:sp>
          <p:nvSpPr>
            <p:cNvPr id="206" name="Google Shape;206;p5"/>
            <p:cNvSpPr txBox="1"/>
            <p:nvPr/>
          </p:nvSpPr>
          <p:spPr>
            <a:xfrm>
              <a:off x="1290668" y="1771063"/>
              <a:ext cx="292099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간편식 분야의 신제품 매출</a:t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278193" y="17784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47905" y="17756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9" name="Google Shape;209;p5"/>
          <p:cNvGrpSpPr/>
          <p:nvPr/>
        </p:nvGrpSpPr>
        <p:grpSpPr>
          <a:xfrm>
            <a:off x="7273407" y="1769424"/>
            <a:ext cx="2697969" cy="430887"/>
            <a:chOff x="7273407" y="1767785"/>
            <a:chExt cx="2697969" cy="430887"/>
          </a:xfrm>
        </p:grpSpPr>
        <p:sp>
          <p:nvSpPr>
            <p:cNvPr id="210" name="Google Shape;210;p5"/>
            <p:cNvSpPr txBox="1"/>
            <p:nvPr/>
          </p:nvSpPr>
          <p:spPr>
            <a:xfrm>
              <a:off x="7302343" y="1767785"/>
              <a:ext cx="263245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매출의 주 고객층</a:t>
              </a:r>
              <a:endParaRPr/>
            </a:p>
          </p:txBody>
        </p:sp>
        <p:grpSp>
          <p:nvGrpSpPr>
            <p:cNvPr id="211" name="Google Shape;211;p5"/>
            <p:cNvGrpSpPr/>
            <p:nvPr/>
          </p:nvGrpSpPr>
          <p:grpSpPr>
            <a:xfrm>
              <a:off x="7273407" y="1788464"/>
              <a:ext cx="2697969" cy="370953"/>
              <a:chOff x="1430593" y="1928078"/>
              <a:chExt cx="2697969" cy="370953"/>
            </a:xfrm>
          </p:grpSpPr>
          <p:sp>
            <p:nvSpPr>
              <p:cNvPr id="212" name="Google Shape;212;p5"/>
              <p:cNvSpPr/>
              <p:nvPr/>
            </p:nvSpPr>
            <p:spPr>
              <a:xfrm>
                <a:off x="1430593" y="1930835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4052332" y="1928078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6"/>
          <p:cNvGrpSpPr/>
          <p:nvPr/>
        </p:nvGrpSpPr>
        <p:grpSpPr>
          <a:xfrm>
            <a:off x="916829" y="4657306"/>
            <a:ext cx="4812305" cy="1876915"/>
            <a:chOff x="916829" y="4657306"/>
            <a:chExt cx="4812305" cy="1876915"/>
          </a:xfrm>
        </p:grpSpPr>
        <p:sp>
          <p:nvSpPr>
            <p:cNvPr id="220" name="Google Shape;220;p6"/>
            <p:cNvSpPr/>
            <p:nvPr/>
          </p:nvSpPr>
          <p:spPr>
            <a:xfrm>
              <a:off x="976241" y="4747714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916829" y="4657306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2" name="Google Shape;222;p6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6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추진 배경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문제 정의  |  데이터 분석 결과  |  활용 방안  |  인턴십 소감</a:t>
            </a:r>
            <a:endParaRPr/>
          </a:p>
        </p:txBody>
      </p:sp>
      <p:sp>
        <p:nvSpPr>
          <p:cNvPr id="225" name="Google Shape;225;p6"/>
          <p:cNvSpPr/>
          <p:nvPr/>
        </p:nvSpPr>
        <p:spPr>
          <a:xfrm>
            <a:off x="6730211" y="278294"/>
            <a:ext cx="73834" cy="73834"/>
          </a:xfrm>
          <a:prstGeom prst="ellipse">
            <a:avLst/>
          </a:prstGeom>
          <a:solidFill>
            <a:srgbClr val="EF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6" name="Google Shape;226;p6"/>
          <p:cNvGrpSpPr/>
          <p:nvPr/>
        </p:nvGrpSpPr>
        <p:grpSpPr>
          <a:xfrm>
            <a:off x="-1473619" y="327709"/>
            <a:ext cx="1282701" cy="2890401"/>
            <a:chOff x="12895326" y="337198"/>
            <a:chExt cx="1282701" cy="2890401"/>
          </a:xfrm>
        </p:grpSpPr>
        <p:pic>
          <p:nvPicPr>
            <p:cNvPr id="227" name="Google Shape;22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95326" y="337198"/>
              <a:ext cx="1282700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95327" y="997549"/>
              <a:ext cx="1282699" cy="615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3155514" y="1397713"/>
              <a:ext cx="762325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895326" y="2465274"/>
              <a:ext cx="1282701" cy="76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6"/>
          <p:cNvSpPr txBox="1"/>
          <p:nvPr/>
        </p:nvSpPr>
        <p:spPr>
          <a:xfrm>
            <a:off x="712913" y="1228568"/>
            <a:ext cx="54959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식품 시장의 트렌드와 기업들의 움직임_모험 구매, 이색조합 마케팅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 txBox="1"/>
          <p:nvPr/>
        </p:nvSpPr>
        <p:spPr>
          <a:xfrm>
            <a:off x="1145515" y="4784639"/>
            <a:ext cx="4289403" cy="1438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[유통업체 관계자 인터뷰]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“MZ세대 사이에서 </a:t>
            </a: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신제품을 사는 ‘모험 구매’가 증가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 </a:t>
            </a:r>
            <a:r>
              <a:rPr b="1" lang="ko-KR" sz="20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신제품 진열 비중을 높이는 추세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95143" y="1792597"/>
            <a:ext cx="4790147" cy="2377407"/>
            <a:chOff x="629412" y="1792597"/>
            <a:chExt cx="4790147" cy="2377407"/>
          </a:xfrm>
        </p:grpSpPr>
        <p:grpSp>
          <p:nvGrpSpPr>
            <p:cNvPr id="234" name="Google Shape;234;p6"/>
            <p:cNvGrpSpPr/>
            <p:nvPr/>
          </p:nvGrpSpPr>
          <p:grpSpPr>
            <a:xfrm>
              <a:off x="629412" y="2956626"/>
              <a:ext cx="3347155" cy="914400"/>
              <a:chOff x="4867276" y="2650901"/>
              <a:chExt cx="3347155" cy="914400"/>
            </a:xfrm>
          </p:grpSpPr>
          <p:pic>
            <p:nvPicPr>
              <p:cNvPr descr="남자 단색으로 채워진" id="235" name="Google Shape;235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867276" y="265090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남자 단색으로 채워진" id="236" name="Google Shape;236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5475465" y="265090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남자 단색으로 채워진" id="237" name="Google Shape;237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083654" y="265090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남자 단색으로 채워진" id="238" name="Google Shape;238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91843" y="265090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남자 단색으로 채워진" id="239" name="Google Shape;239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300031" y="2650901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0" name="Google Shape;240;p6"/>
            <p:cNvSpPr txBox="1"/>
            <p:nvPr/>
          </p:nvSpPr>
          <p:spPr>
            <a:xfrm>
              <a:off x="807019" y="1792597"/>
              <a:ext cx="4113627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모험구매로 인한 신제품 진열 비중 증가</a:t>
              </a:r>
              <a:endParaRPr/>
            </a:p>
          </p:txBody>
        </p:sp>
        <p:sp>
          <p:nvSpPr>
            <p:cNvPr id="241" name="Google Shape;241;p6"/>
            <p:cNvSpPr txBox="1"/>
            <p:nvPr/>
          </p:nvSpPr>
          <p:spPr>
            <a:xfrm>
              <a:off x="1500312" y="2240519"/>
              <a:ext cx="27270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[편의점 신제품 구매자 비율]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077897" y="2828342"/>
              <a:ext cx="1341662" cy="134166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47213" y="3501512"/>
              <a:ext cx="1015730" cy="174016"/>
            </a:xfrm>
            <a:prstGeom prst="rect">
              <a:avLst/>
            </a:pr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6"/>
            <p:cNvSpPr txBox="1"/>
            <p:nvPr/>
          </p:nvSpPr>
          <p:spPr>
            <a:xfrm>
              <a:off x="4155457" y="3173320"/>
              <a:ext cx="1186543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편의점 방문객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5명 중 1명은</a:t>
              </a:r>
              <a:endParaRPr b="1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구매</a:t>
              </a:r>
              <a:endParaRPr/>
            </a:p>
          </p:txBody>
        </p:sp>
      </p:grpSp>
      <p:sp>
        <p:nvSpPr>
          <p:cNvPr id="245" name="Google Shape;245;p6"/>
          <p:cNvSpPr txBox="1"/>
          <p:nvPr/>
        </p:nvSpPr>
        <p:spPr>
          <a:xfrm>
            <a:off x="703693" y="686923"/>
            <a:ext cx="43099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주제 선정 과정_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/>
          </a:p>
        </p:txBody>
      </p:sp>
      <p:sp>
        <p:nvSpPr>
          <p:cNvPr id="246" name="Google Shape;246;p6"/>
          <p:cNvSpPr txBox="1"/>
          <p:nvPr/>
        </p:nvSpPr>
        <p:spPr>
          <a:xfrm>
            <a:off x="7853912" y="2194680"/>
            <a:ext cx="41057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#이색조합 마케팅이란?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:  두 개 이상의 음식을 조합한 맞춤형 제품 출시</a:t>
            </a:r>
            <a:endParaRPr/>
          </a:p>
        </p:txBody>
      </p:sp>
      <p:grpSp>
        <p:nvGrpSpPr>
          <p:cNvPr id="247" name="Google Shape;247;p6"/>
          <p:cNvGrpSpPr/>
          <p:nvPr/>
        </p:nvGrpSpPr>
        <p:grpSpPr>
          <a:xfrm>
            <a:off x="7002584" y="2594225"/>
            <a:ext cx="4567187" cy="2425521"/>
            <a:chOff x="6730211" y="2166211"/>
            <a:chExt cx="4567187" cy="2425521"/>
          </a:xfrm>
        </p:grpSpPr>
        <p:grpSp>
          <p:nvGrpSpPr>
            <p:cNvPr id="248" name="Google Shape;248;p6"/>
            <p:cNvGrpSpPr/>
            <p:nvPr/>
          </p:nvGrpSpPr>
          <p:grpSpPr>
            <a:xfrm>
              <a:off x="6730211" y="2506578"/>
              <a:ext cx="2330763" cy="2029715"/>
              <a:chOff x="6602083" y="2801688"/>
              <a:chExt cx="2330763" cy="2029715"/>
            </a:xfrm>
          </p:grpSpPr>
          <p:sp>
            <p:nvSpPr>
              <p:cNvPr id="249" name="Google Shape;249;p6"/>
              <p:cNvSpPr txBox="1"/>
              <p:nvPr/>
            </p:nvSpPr>
            <p:spPr>
              <a:xfrm>
                <a:off x="7005076" y="4508238"/>
                <a:ext cx="1524776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농심 ‘짜파게티 팝콘’</a:t>
                </a:r>
                <a:endParaRPr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CGV-농심, '짜파게티 팝콘' 출시 - Korea IT Times" id="250" name="Google Shape;250;p6"/>
              <p:cNvPicPr preferRelativeResize="0"/>
              <p:nvPr/>
            </p:nvPicPr>
            <p:blipFill rotWithShape="1">
              <a:blip r:embed="rId9">
                <a:alphaModFix/>
              </a:blip>
              <a:srcRect b="3717" l="8059" r="11995" t="27014"/>
              <a:stretch/>
            </p:blipFill>
            <p:spPr>
              <a:xfrm>
                <a:off x="6602083" y="2801688"/>
                <a:ext cx="2330763" cy="16021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</p:grpSp>
        <p:grpSp>
          <p:nvGrpSpPr>
            <p:cNvPr id="251" name="Google Shape;251;p6"/>
            <p:cNvGrpSpPr/>
            <p:nvPr/>
          </p:nvGrpSpPr>
          <p:grpSpPr>
            <a:xfrm>
              <a:off x="9329869" y="2166211"/>
              <a:ext cx="1967529" cy="2425521"/>
              <a:chOff x="9493907" y="2575757"/>
              <a:chExt cx="1967529" cy="2425521"/>
            </a:xfrm>
          </p:grpSpPr>
          <p:sp>
            <p:nvSpPr>
              <p:cNvPr id="252" name="Google Shape;252;p6"/>
              <p:cNvSpPr txBox="1"/>
              <p:nvPr/>
            </p:nvSpPr>
            <p:spPr>
              <a:xfrm>
                <a:off x="9813868" y="4447280"/>
                <a:ext cx="1327607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농심 ‘신볶게티’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(신라면 + 짜장면)</a:t>
                </a:r>
                <a:endParaRPr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신볶게티큰사발면 | 브랜드관" id="253" name="Google Shape;253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493907" y="2575757"/>
                <a:ext cx="1967529" cy="19675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54" name="Google Shape;254;p6"/>
          <p:cNvGrpSpPr/>
          <p:nvPr/>
        </p:nvGrpSpPr>
        <p:grpSpPr>
          <a:xfrm>
            <a:off x="7348662" y="5095300"/>
            <a:ext cx="3875031" cy="1421738"/>
            <a:chOff x="7171454" y="5095300"/>
            <a:chExt cx="3875031" cy="1421738"/>
          </a:xfrm>
        </p:grpSpPr>
        <p:grpSp>
          <p:nvGrpSpPr>
            <p:cNvPr id="255" name="Google Shape;255;p6"/>
            <p:cNvGrpSpPr/>
            <p:nvPr/>
          </p:nvGrpSpPr>
          <p:grpSpPr>
            <a:xfrm>
              <a:off x="7171454" y="5095300"/>
              <a:ext cx="3875031" cy="1421738"/>
              <a:chOff x="916829" y="4657306"/>
              <a:chExt cx="4812305" cy="1876915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976241" y="4747714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916829" y="4657306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8" name="Google Shape;258;p6"/>
            <p:cNvSpPr txBox="1"/>
            <p:nvPr/>
          </p:nvSpPr>
          <p:spPr>
            <a:xfrm>
              <a:off x="7538320" y="5400930"/>
              <a:ext cx="3141298" cy="810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개인의 취향에 따라 조합한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rgbClr val="EF141E"/>
                  </a:solidFill>
                  <a:latin typeface="Arial"/>
                  <a:ea typeface="Arial"/>
                  <a:cs typeface="Arial"/>
                  <a:sym typeface="Arial"/>
                </a:rPr>
                <a:t>맞춤형 제품</a:t>
              </a: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 대한 니즈 증가</a:t>
              </a:r>
              <a:endParaRPr/>
            </a:p>
          </p:txBody>
        </p:sp>
      </p:grpSp>
      <p:grpSp>
        <p:nvGrpSpPr>
          <p:cNvPr id="259" name="Google Shape;259;p6"/>
          <p:cNvGrpSpPr/>
          <p:nvPr/>
        </p:nvGrpSpPr>
        <p:grpSpPr>
          <a:xfrm>
            <a:off x="1057776" y="1789027"/>
            <a:ext cx="9583682" cy="430887"/>
            <a:chOff x="1057776" y="1789027"/>
            <a:chExt cx="9583682" cy="430887"/>
          </a:xfrm>
        </p:grpSpPr>
        <p:sp>
          <p:nvSpPr>
            <p:cNvPr id="260" name="Google Shape;260;p6"/>
            <p:cNvSpPr txBox="1"/>
            <p:nvPr/>
          </p:nvSpPr>
          <p:spPr>
            <a:xfrm>
              <a:off x="8001210" y="1789027"/>
              <a:ext cx="2569935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이색조합 마케팅 트렌드</a:t>
              </a:r>
              <a:endParaRPr/>
            </a:p>
          </p:txBody>
        </p:sp>
        <p:grpSp>
          <p:nvGrpSpPr>
            <p:cNvPr id="261" name="Google Shape;261;p6"/>
            <p:cNvGrpSpPr/>
            <p:nvPr/>
          </p:nvGrpSpPr>
          <p:grpSpPr>
            <a:xfrm>
              <a:off x="7943489" y="1818994"/>
              <a:ext cx="2697969" cy="370953"/>
              <a:chOff x="1430593" y="1928078"/>
              <a:chExt cx="2697969" cy="370953"/>
            </a:xfrm>
          </p:grpSpPr>
          <p:sp>
            <p:nvSpPr>
              <p:cNvPr id="262" name="Google Shape;262;p6"/>
              <p:cNvSpPr/>
              <p:nvPr/>
            </p:nvSpPr>
            <p:spPr>
              <a:xfrm>
                <a:off x="1430593" y="1930835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052332" y="1928078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4" name="Google Shape;264;p6"/>
            <p:cNvGrpSpPr/>
            <p:nvPr/>
          </p:nvGrpSpPr>
          <p:grpSpPr>
            <a:xfrm>
              <a:off x="1057776" y="1818994"/>
              <a:ext cx="4139312" cy="370953"/>
              <a:chOff x="1430593" y="1928078"/>
              <a:chExt cx="4139312" cy="370953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1430593" y="1930835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5493675" y="1928078"/>
                <a:ext cx="76230" cy="368196"/>
              </a:xfrm>
              <a:prstGeom prst="rect">
                <a:avLst/>
              </a:prstGeom>
              <a:solidFill>
                <a:srgbClr val="005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"/>
          <p:cNvGrpSpPr/>
          <p:nvPr/>
        </p:nvGrpSpPr>
        <p:grpSpPr>
          <a:xfrm>
            <a:off x="6460944" y="5193926"/>
            <a:ext cx="5583408" cy="1330976"/>
            <a:chOff x="916829" y="4657306"/>
            <a:chExt cx="4812305" cy="1876915"/>
          </a:xfrm>
        </p:grpSpPr>
        <p:sp>
          <p:nvSpPr>
            <p:cNvPr id="272" name="Google Shape;272;p7"/>
            <p:cNvSpPr/>
            <p:nvPr/>
          </p:nvSpPr>
          <p:spPr>
            <a:xfrm>
              <a:off x="976241" y="4747714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16829" y="4657306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4" name="Google Shape;274;p7"/>
          <p:cNvSpPr/>
          <p:nvPr/>
        </p:nvSpPr>
        <p:spPr>
          <a:xfrm>
            <a:off x="6863332" y="6085889"/>
            <a:ext cx="4824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</a:t>
            </a:r>
            <a:r>
              <a:rPr lang="ko-KR" sz="1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문제 정의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데이터 분석 결과  |  활용 방안  |  인턴십 소감</a:t>
            </a:r>
            <a:endParaRPr/>
          </a:p>
        </p:txBody>
      </p:sp>
      <p:sp>
        <p:nvSpPr>
          <p:cNvPr id="278" name="Google Shape;278;p7"/>
          <p:cNvSpPr/>
          <p:nvPr/>
        </p:nvSpPr>
        <p:spPr>
          <a:xfrm>
            <a:off x="7656639" y="278294"/>
            <a:ext cx="73834" cy="73834"/>
          </a:xfrm>
          <a:prstGeom prst="ellipse">
            <a:avLst/>
          </a:prstGeom>
          <a:solidFill>
            <a:srgbClr val="EF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7"/>
          <p:cNvSpPr txBox="1"/>
          <p:nvPr/>
        </p:nvSpPr>
        <p:spPr>
          <a:xfrm>
            <a:off x="712913" y="1228568"/>
            <a:ext cx="5490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식품 시장의 트렌드와 기업들의 움직임_MZ세대에 대한 기업들의 고민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703693" y="686923"/>
            <a:ext cx="43099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주제 선정 과정_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/>
          </a:p>
        </p:txBody>
      </p:sp>
      <p:sp>
        <p:nvSpPr>
          <p:cNvPr id="281" name="Google Shape;281;p7"/>
          <p:cNvSpPr txBox="1"/>
          <p:nvPr/>
        </p:nvSpPr>
        <p:spPr>
          <a:xfrm>
            <a:off x="2068796" y="1744692"/>
            <a:ext cx="256993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프로슈머 마케팅의 증가</a:t>
            </a:r>
            <a:endParaRPr/>
          </a:p>
        </p:txBody>
      </p:sp>
      <p:sp>
        <p:nvSpPr>
          <p:cNvPr id="282" name="Google Shape;282;p7"/>
          <p:cNvSpPr txBox="1"/>
          <p:nvPr/>
        </p:nvSpPr>
        <p:spPr>
          <a:xfrm>
            <a:off x="1663021" y="2663547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[MZ세대의 아이디어로 출시된 신제품]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7"/>
          <p:cNvGrpSpPr/>
          <p:nvPr/>
        </p:nvGrpSpPr>
        <p:grpSpPr>
          <a:xfrm>
            <a:off x="577959" y="3182225"/>
            <a:ext cx="3117148" cy="2228548"/>
            <a:chOff x="6208889" y="2916163"/>
            <a:chExt cx="3117148" cy="2228548"/>
          </a:xfrm>
        </p:grpSpPr>
        <p:pic>
          <p:nvPicPr>
            <p:cNvPr descr="이마트24, 두가지 다 맛보고 싶어! MZ 직원 의견에 상큼, 달콤 두 가지맛 반반도넛 출시!" id="284" name="Google Shape;28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8889" y="2916163"/>
              <a:ext cx="3117148" cy="15655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285" name="Google Shape;285;p7"/>
            <p:cNvSpPr txBox="1"/>
            <p:nvPr/>
          </p:nvSpPr>
          <p:spPr>
            <a:xfrm>
              <a:off x="6971412" y="4590713"/>
              <a:ext cx="15921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MZ세대가 개발한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이마트 24 ‘반반 도넛’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7"/>
          <p:cNvGrpSpPr/>
          <p:nvPr/>
        </p:nvGrpSpPr>
        <p:grpSpPr>
          <a:xfrm>
            <a:off x="3879073" y="3182225"/>
            <a:ext cx="2052585" cy="2228548"/>
            <a:chOff x="9510003" y="2916163"/>
            <a:chExt cx="2052585" cy="2228548"/>
          </a:xfrm>
        </p:grpSpPr>
        <p:pic>
          <p:nvPicPr>
            <p:cNvPr descr="신상품라운지]롯데푸드, 이색 돼지바 출시…제주 특색과 복숭아 담았다 - 머니투데이" id="287" name="Google Shape;28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10003" y="2916163"/>
              <a:ext cx="2052585" cy="154245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288" name="Google Shape;288;p7"/>
            <p:cNvSpPr txBox="1"/>
            <p:nvPr/>
          </p:nvSpPr>
          <p:spPr>
            <a:xfrm>
              <a:off x="9617614" y="4590713"/>
              <a:ext cx="183736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 공모전 아이디어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‘돼지바 그릭복숭아’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7"/>
          <p:cNvSpPr txBox="1"/>
          <p:nvPr/>
        </p:nvSpPr>
        <p:spPr>
          <a:xfrm>
            <a:off x="297926" y="2134653"/>
            <a:ext cx="43099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#프로슈머 마케팅이란?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:  소비자들이 신제품 출시에 참여하도록 하는 마케팅</a:t>
            </a:r>
            <a:endParaRPr/>
          </a:p>
        </p:txBody>
      </p:sp>
      <p:sp>
        <p:nvSpPr>
          <p:cNvPr id="290" name="Google Shape;290;p7"/>
          <p:cNvSpPr txBox="1"/>
          <p:nvPr/>
        </p:nvSpPr>
        <p:spPr>
          <a:xfrm>
            <a:off x="7331332" y="1744692"/>
            <a:ext cx="3836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CJ제일제당, “MZ 사내벤처 사업화”</a:t>
            </a:r>
            <a:endParaRPr/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7294" y="2282487"/>
            <a:ext cx="2324096" cy="235517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292" name="Google Shape;292;p7"/>
          <p:cNvSpPr txBox="1"/>
          <p:nvPr/>
        </p:nvSpPr>
        <p:spPr>
          <a:xfrm>
            <a:off x="7418552" y="4765249"/>
            <a:ext cx="366158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가치소비 트렌드를 반영한 신제품 ‘얼티브’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6547321" y="5411356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취향을 반영해 신제품을 출시하는 CJ제일제당</a:t>
            </a:r>
            <a:endParaRPr/>
          </a:p>
        </p:txBody>
      </p:sp>
      <p:sp>
        <p:nvSpPr>
          <p:cNvPr id="294" name="Google Shape;294;p7"/>
          <p:cNvSpPr txBox="1"/>
          <p:nvPr/>
        </p:nvSpPr>
        <p:spPr>
          <a:xfrm>
            <a:off x="6547321" y="5918283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이를 통해 MZ세대에 대한 CJ제일제당의 고민을 확인</a:t>
            </a:r>
            <a:endParaRPr/>
          </a:p>
        </p:txBody>
      </p:sp>
      <p:grpSp>
        <p:nvGrpSpPr>
          <p:cNvPr id="295" name="Google Shape;295;p7"/>
          <p:cNvGrpSpPr/>
          <p:nvPr/>
        </p:nvGrpSpPr>
        <p:grpSpPr>
          <a:xfrm>
            <a:off x="2004778" y="1774659"/>
            <a:ext cx="2697969" cy="370953"/>
            <a:chOff x="1430593" y="1928078"/>
            <a:chExt cx="2697969" cy="370953"/>
          </a:xfrm>
        </p:grpSpPr>
        <p:sp>
          <p:nvSpPr>
            <p:cNvPr id="296" name="Google Shape;296;p7"/>
            <p:cNvSpPr/>
            <p:nvPr/>
          </p:nvSpPr>
          <p:spPr>
            <a:xfrm>
              <a:off x="1430593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7235287" y="1774659"/>
            <a:ext cx="3875841" cy="370953"/>
            <a:chOff x="252721" y="1928078"/>
            <a:chExt cx="3875841" cy="370953"/>
          </a:xfrm>
        </p:grpSpPr>
        <p:sp>
          <p:nvSpPr>
            <p:cNvPr id="299" name="Google Shape;299;p7"/>
            <p:cNvSpPr/>
            <p:nvPr/>
          </p:nvSpPr>
          <p:spPr>
            <a:xfrm>
              <a:off x="252721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1" name="Google Shape;301;p7"/>
          <p:cNvGrpSpPr/>
          <p:nvPr/>
        </p:nvGrpSpPr>
        <p:grpSpPr>
          <a:xfrm>
            <a:off x="1433540" y="5427587"/>
            <a:ext cx="3875031" cy="1133411"/>
            <a:chOff x="7171454" y="5095300"/>
            <a:chExt cx="3875031" cy="1421738"/>
          </a:xfrm>
        </p:grpSpPr>
        <p:grpSp>
          <p:nvGrpSpPr>
            <p:cNvPr id="302" name="Google Shape;302;p7"/>
            <p:cNvGrpSpPr/>
            <p:nvPr/>
          </p:nvGrpSpPr>
          <p:grpSpPr>
            <a:xfrm>
              <a:off x="7171454" y="5095300"/>
              <a:ext cx="3875031" cy="1421738"/>
              <a:chOff x="916829" y="4657306"/>
              <a:chExt cx="4812305" cy="1876915"/>
            </a:xfrm>
          </p:grpSpPr>
          <p:sp>
            <p:nvSpPr>
              <p:cNvPr id="303" name="Google Shape;303;p7"/>
              <p:cNvSpPr/>
              <p:nvPr/>
            </p:nvSpPr>
            <p:spPr>
              <a:xfrm>
                <a:off x="976241" y="4747714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916829" y="4657306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05" name="Google Shape;305;p7"/>
            <p:cNvSpPr txBox="1"/>
            <p:nvPr/>
          </p:nvSpPr>
          <p:spPr>
            <a:xfrm>
              <a:off x="7538320" y="5128762"/>
              <a:ext cx="3141298" cy="1225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많은 기업들이 MZ세대에게서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아이디어</a:t>
              </a: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얻고자 함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8"/>
          <p:cNvGrpSpPr/>
          <p:nvPr/>
        </p:nvGrpSpPr>
        <p:grpSpPr>
          <a:xfrm>
            <a:off x="6460944" y="5193926"/>
            <a:ext cx="5583408" cy="1330976"/>
            <a:chOff x="916829" y="4657306"/>
            <a:chExt cx="4812305" cy="1876915"/>
          </a:xfrm>
        </p:grpSpPr>
        <p:sp>
          <p:nvSpPr>
            <p:cNvPr id="311" name="Google Shape;311;p8"/>
            <p:cNvSpPr/>
            <p:nvPr/>
          </p:nvSpPr>
          <p:spPr>
            <a:xfrm>
              <a:off x="976241" y="4747714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916829" y="4657306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3" name="Google Shape;313;p8"/>
          <p:cNvSpPr/>
          <p:nvPr/>
        </p:nvSpPr>
        <p:spPr>
          <a:xfrm>
            <a:off x="6863332" y="6085889"/>
            <a:ext cx="4824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8"/>
          <p:cNvSpPr txBox="1"/>
          <p:nvPr/>
        </p:nvSpPr>
        <p:spPr>
          <a:xfrm>
            <a:off x="712913" y="1228568"/>
            <a:ext cx="5490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식품 시장의 트렌드와 기업들의 움직임_MZ세대에 대한 기업들의 고민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"/>
          <p:cNvSpPr txBox="1"/>
          <p:nvPr/>
        </p:nvSpPr>
        <p:spPr>
          <a:xfrm>
            <a:off x="703693" y="686923"/>
            <a:ext cx="43099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주제 선정 과정_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/>
          </a:p>
        </p:txBody>
      </p:sp>
      <p:sp>
        <p:nvSpPr>
          <p:cNvPr id="318" name="Google Shape;318;p8"/>
          <p:cNvSpPr txBox="1"/>
          <p:nvPr/>
        </p:nvSpPr>
        <p:spPr>
          <a:xfrm>
            <a:off x="2068796" y="1744692"/>
            <a:ext cx="256993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프로슈머 마케팅의 증가</a:t>
            </a:r>
            <a:endParaRPr/>
          </a:p>
        </p:txBody>
      </p:sp>
      <p:sp>
        <p:nvSpPr>
          <p:cNvPr id="319" name="Google Shape;319;p8"/>
          <p:cNvSpPr txBox="1"/>
          <p:nvPr/>
        </p:nvSpPr>
        <p:spPr>
          <a:xfrm>
            <a:off x="1663021" y="2663547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[MZ세대의 아이디어로 출시된 신제품]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8"/>
          <p:cNvGrpSpPr/>
          <p:nvPr/>
        </p:nvGrpSpPr>
        <p:grpSpPr>
          <a:xfrm>
            <a:off x="577959" y="3182225"/>
            <a:ext cx="3117148" cy="2228548"/>
            <a:chOff x="6208889" y="2916163"/>
            <a:chExt cx="3117148" cy="2228548"/>
          </a:xfrm>
        </p:grpSpPr>
        <p:pic>
          <p:nvPicPr>
            <p:cNvPr descr="이마트24, 두가지 다 맛보고 싶어! MZ 직원 의견에 상큼, 달콤 두 가지맛 반반도넛 출시!" id="321" name="Google Shape;32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8889" y="2916163"/>
              <a:ext cx="3117148" cy="15655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22" name="Google Shape;322;p8"/>
            <p:cNvSpPr txBox="1"/>
            <p:nvPr/>
          </p:nvSpPr>
          <p:spPr>
            <a:xfrm>
              <a:off x="6971412" y="4590713"/>
              <a:ext cx="15921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MZ세대가 개발한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이마트 24 ‘반반 도넛’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3879073" y="3182225"/>
            <a:ext cx="2052585" cy="2228548"/>
            <a:chOff x="9510003" y="2916163"/>
            <a:chExt cx="2052585" cy="2228548"/>
          </a:xfrm>
        </p:grpSpPr>
        <p:pic>
          <p:nvPicPr>
            <p:cNvPr descr="신상품라운지]롯데푸드, 이색 돼지바 출시…제주 특색과 복숭아 담았다 - 머니투데이" id="324" name="Google Shape;324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10003" y="2916163"/>
              <a:ext cx="2052585" cy="154245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25" name="Google Shape;325;p8"/>
            <p:cNvSpPr txBox="1"/>
            <p:nvPr/>
          </p:nvSpPr>
          <p:spPr>
            <a:xfrm>
              <a:off x="9617614" y="4590713"/>
              <a:ext cx="183736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 공모전 아이디어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‘돼지바 그릭복숭아’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8"/>
          <p:cNvSpPr txBox="1"/>
          <p:nvPr/>
        </p:nvSpPr>
        <p:spPr>
          <a:xfrm>
            <a:off x="297926" y="2134653"/>
            <a:ext cx="43099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#프로슈머 마케팅이란?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:  소비자들이 신제품 출시에 참여하도록 하는 마케팅</a:t>
            </a:r>
            <a:endParaRPr/>
          </a:p>
        </p:txBody>
      </p:sp>
      <p:sp>
        <p:nvSpPr>
          <p:cNvPr id="327" name="Google Shape;327;p8"/>
          <p:cNvSpPr txBox="1"/>
          <p:nvPr/>
        </p:nvSpPr>
        <p:spPr>
          <a:xfrm>
            <a:off x="7331332" y="1744692"/>
            <a:ext cx="3836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CJ제일제당, “MZ 사내벤처 사업화”</a:t>
            </a:r>
            <a:endParaRPr/>
          </a:p>
        </p:txBody>
      </p:sp>
      <p:pic>
        <p:nvPicPr>
          <p:cNvPr id="328" name="Google Shape;32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7294" y="2282487"/>
            <a:ext cx="2324096" cy="235517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9" name="Google Shape;329;p8"/>
          <p:cNvSpPr txBox="1"/>
          <p:nvPr/>
        </p:nvSpPr>
        <p:spPr>
          <a:xfrm>
            <a:off x="7418552" y="4765249"/>
            <a:ext cx="366158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가치소비 트렌드를 반영한 신제품 ‘얼티브’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/>
          <p:nvPr/>
        </p:nvSpPr>
        <p:spPr>
          <a:xfrm>
            <a:off x="6547321" y="5411356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취향을 반영해 신제품을 출시하는 CJ제일제당</a:t>
            </a:r>
            <a:endParaRPr/>
          </a:p>
        </p:txBody>
      </p:sp>
      <p:sp>
        <p:nvSpPr>
          <p:cNvPr id="331" name="Google Shape;331;p8"/>
          <p:cNvSpPr txBox="1"/>
          <p:nvPr/>
        </p:nvSpPr>
        <p:spPr>
          <a:xfrm>
            <a:off x="6547321" y="5918283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이를 통해 MZ세대에 대한 CJ제일제당의 고민을 확인</a:t>
            </a:r>
            <a:endParaRPr/>
          </a:p>
        </p:txBody>
      </p:sp>
      <p:grpSp>
        <p:nvGrpSpPr>
          <p:cNvPr id="332" name="Google Shape;332;p8"/>
          <p:cNvGrpSpPr/>
          <p:nvPr/>
        </p:nvGrpSpPr>
        <p:grpSpPr>
          <a:xfrm>
            <a:off x="2004778" y="1755117"/>
            <a:ext cx="2697969" cy="370953"/>
            <a:chOff x="1430593" y="1928078"/>
            <a:chExt cx="2697969" cy="370953"/>
          </a:xfrm>
        </p:grpSpPr>
        <p:sp>
          <p:nvSpPr>
            <p:cNvPr id="333" name="Google Shape;333;p8"/>
            <p:cNvSpPr/>
            <p:nvPr/>
          </p:nvSpPr>
          <p:spPr>
            <a:xfrm>
              <a:off x="1430593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5" name="Google Shape;335;p8"/>
          <p:cNvGrpSpPr/>
          <p:nvPr/>
        </p:nvGrpSpPr>
        <p:grpSpPr>
          <a:xfrm>
            <a:off x="7235287" y="1753201"/>
            <a:ext cx="3875841" cy="370953"/>
            <a:chOff x="252721" y="1928078"/>
            <a:chExt cx="3875841" cy="370953"/>
          </a:xfrm>
        </p:grpSpPr>
        <p:sp>
          <p:nvSpPr>
            <p:cNvPr id="336" name="Google Shape;336;p8"/>
            <p:cNvSpPr/>
            <p:nvPr/>
          </p:nvSpPr>
          <p:spPr>
            <a:xfrm>
              <a:off x="252721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38" name="Google Shape;338;p8"/>
          <p:cNvGrpSpPr/>
          <p:nvPr/>
        </p:nvGrpSpPr>
        <p:grpSpPr>
          <a:xfrm>
            <a:off x="1433540" y="5427587"/>
            <a:ext cx="3875031" cy="1133411"/>
            <a:chOff x="7171454" y="5095300"/>
            <a:chExt cx="3875031" cy="1421738"/>
          </a:xfrm>
        </p:grpSpPr>
        <p:grpSp>
          <p:nvGrpSpPr>
            <p:cNvPr id="339" name="Google Shape;339;p8"/>
            <p:cNvGrpSpPr/>
            <p:nvPr/>
          </p:nvGrpSpPr>
          <p:grpSpPr>
            <a:xfrm>
              <a:off x="7171454" y="5095300"/>
              <a:ext cx="3875031" cy="1421738"/>
              <a:chOff x="916829" y="4657306"/>
              <a:chExt cx="4812305" cy="187691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976241" y="4747714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916829" y="4657306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2" name="Google Shape;342;p8"/>
            <p:cNvSpPr txBox="1"/>
            <p:nvPr/>
          </p:nvSpPr>
          <p:spPr>
            <a:xfrm>
              <a:off x="7538320" y="5128762"/>
              <a:ext cx="3141298" cy="1225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많은 기업들이 MZ세대에게서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아이디어</a:t>
              </a: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얻고자 함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8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</a:t>
            </a:r>
            <a:r>
              <a:rPr lang="ko-KR" sz="1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문제 정의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데이터 분석 결과  |  활용 방안  |  인턴십 소감</a:t>
            </a:r>
            <a:endParaRPr/>
          </a:p>
        </p:txBody>
      </p:sp>
      <p:sp>
        <p:nvSpPr>
          <p:cNvPr id="344" name="Google Shape;344;p8"/>
          <p:cNvSpPr/>
          <p:nvPr/>
        </p:nvSpPr>
        <p:spPr>
          <a:xfrm>
            <a:off x="7656639" y="278294"/>
            <a:ext cx="73834" cy="73834"/>
          </a:xfrm>
          <a:prstGeom prst="ellipse">
            <a:avLst/>
          </a:prstGeom>
          <a:solidFill>
            <a:srgbClr val="EF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6" name="Google Shape;346;p8"/>
          <p:cNvGrpSpPr/>
          <p:nvPr/>
        </p:nvGrpSpPr>
        <p:grpSpPr>
          <a:xfrm>
            <a:off x="-162024" y="2407204"/>
            <a:ext cx="12516047" cy="2043592"/>
            <a:chOff x="-162024" y="1025132"/>
            <a:chExt cx="12516047" cy="2043592"/>
          </a:xfrm>
        </p:grpSpPr>
        <p:sp>
          <p:nvSpPr>
            <p:cNvPr id="347" name="Google Shape;347;p8"/>
            <p:cNvSpPr txBox="1"/>
            <p:nvPr/>
          </p:nvSpPr>
          <p:spPr>
            <a:xfrm>
              <a:off x="-162024" y="1868395"/>
              <a:ext cx="1251604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MZ세대의 식품 구매 데이터 분석을 통해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MZ세대의 취향에 맞는 맞춤형 신제품 개발이 필요</a:t>
              </a:r>
              <a:endParaRPr/>
            </a:p>
          </p:txBody>
        </p:sp>
        <p:sp>
          <p:nvSpPr>
            <p:cNvPr id="348" name="Google Shape;348;p8"/>
            <p:cNvSpPr txBox="1"/>
            <p:nvPr/>
          </p:nvSpPr>
          <p:spPr>
            <a:xfrm>
              <a:off x="5721538" y="1025132"/>
              <a:ext cx="748923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💡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3F">
            <a:alpha val="9803"/>
          </a:srgbClr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9"/>
          <p:cNvGrpSpPr/>
          <p:nvPr/>
        </p:nvGrpSpPr>
        <p:grpSpPr>
          <a:xfrm>
            <a:off x="6460944" y="5193926"/>
            <a:ext cx="5583408" cy="1330976"/>
            <a:chOff x="916829" y="4657306"/>
            <a:chExt cx="4812305" cy="1876915"/>
          </a:xfrm>
        </p:grpSpPr>
        <p:sp>
          <p:nvSpPr>
            <p:cNvPr id="354" name="Google Shape;354;p9"/>
            <p:cNvSpPr/>
            <p:nvPr/>
          </p:nvSpPr>
          <p:spPr>
            <a:xfrm>
              <a:off x="976241" y="4747714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916829" y="4657306"/>
              <a:ext cx="4752893" cy="178650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6" name="Google Shape;356;p9"/>
          <p:cNvSpPr/>
          <p:nvPr/>
        </p:nvSpPr>
        <p:spPr>
          <a:xfrm>
            <a:off x="6863332" y="6085889"/>
            <a:ext cx="4824000" cy="174016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499394" y="519349"/>
            <a:ext cx="576000" cy="576000"/>
          </a:xfrm>
          <a:prstGeom prst="ellipse">
            <a:avLst/>
          </a:prstGeom>
          <a:solidFill>
            <a:srgbClr val="256152">
              <a:alpha val="1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0" y="6695267"/>
            <a:ext cx="12192000" cy="178231"/>
          </a:xfrm>
          <a:prstGeom prst="rect">
            <a:avLst/>
          </a:prstGeom>
          <a:solidFill>
            <a:srgbClr val="0050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9"/>
          <p:cNvSpPr txBox="1"/>
          <p:nvPr/>
        </p:nvSpPr>
        <p:spPr>
          <a:xfrm>
            <a:off x="712913" y="1228568"/>
            <a:ext cx="54906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현재 식품 시장의 트렌드와 기업들의 움직임_MZ세대에 대한 기업들의 고민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9"/>
          <p:cNvSpPr txBox="1"/>
          <p:nvPr/>
        </p:nvSpPr>
        <p:spPr>
          <a:xfrm>
            <a:off x="703693" y="686923"/>
            <a:ext cx="43099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주제 선정 과정_</a:t>
            </a:r>
            <a:r>
              <a:rPr lang="ko-KR" sz="3000">
                <a:solidFill>
                  <a:srgbClr val="00503F"/>
                </a:solidFill>
                <a:latin typeface="Arial"/>
                <a:ea typeface="Arial"/>
                <a:cs typeface="Arial"/>
                <a:sym typeface="Arial"/>
              </a:rPr>
              <a:t>시장분석</a:t>
            </a:r>
            <a:endParaRPr/>
          </a:p>
        </p:txBody>
      </p:sp>
      <p:sp>
        <p:nvSpPr>
          <p:cNvPr id="361" name="Google Shape;361;p9"/>
          <p:cNvSpPr txBox="1"/>
          <p:nvPr/>
        </p:nvSpPr>
        <p:spPr>
          <a:xfrm>
            <a:off x="2068796" y="1744692"/>
            <a:ext cx="256993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프로슈머 마케팅의 증가</a:t>
            </a:r>
            <a:endParaRPr/>
          </a:p>
        </p:txBody>
      </p:sp>
      <p:sp>
        <p:nvSpPr>
          <p:cNvPr id="362" name="Google Shape;362;p9"/>
          <p:cNvSpPr txBox="1"/>
          <p:nvPr/>
        </p:nvSpPr>
        <p:spPr>
          <a:xfrm>
            <a:off x="1663021" y="2663547"/>
            <a:ext cx="36455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[MZ세대의 아이디어로 출시된 신제품]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9"/>
          <p:cNvGrpSpPr/>
          <p:nvPr/>
        </p:nvGrpSpPr>
        <p:grpSpPr>
          <a:xfrm>
            <a:off x="577959" y="3182225"/>
            <a:ext cx="3117148" cy="2228548"/>
            <a:chOff x="6208889" y="2916163"/>
            <a:chExt cx="3117148" cy="2228548"/>
          </a:xfrm>
        </p:grpSpPr>
        <p:pic>
          <p:nvPicPr>
            <p:cNvPr descr="이마트24, 두가지 다 맛보고 싶어! MZ 직원 의견에 상큼, 달콤 두 가지맛 반반도넛 출시!" id="364" name="Google Shape;36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8889" y="2916163"/>
              <a:ext cx="3117148" cy="156550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65" name="Google Shape;365;p9"/>
            <p:cNvSpPr txBox="1"/>
            <p:nvPr/>
          </p:nvSpPr>
          <p:spPr>
            <a:xfrm>
              <a:off x="6971412" y="4590713"/>
              <a:ext cx="15921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MZ세대가 개발한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이마트 24 ‘반반 도넛’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9"/>
          <p:cNvGrpSpPr/>
          <p:nvPr/>
        </p:nvGrpSpPr>
        <p:grpSpPr>
          <a:xfrm>
            <a:off x="3879073" y="3182225"/>
            <a:ext cx="2052585" cy="2228548"/>
            <a:chOff x="9510003" y="2916163"/>
            <a:chExt cx="2052585" cy="2228548"/>
          </a:xfrm>
        </p:grpSpPr>
        <p:pic>
          <p:nvPicPr>
            <p:cNvPr descr="신상품라운지]롯데푸드, 이색 돼지바 출시…제주 특색과 복숭아 담았다 - 머니투데이" id="367" name="Google Shape;36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10003" y="2916163"/>
              <a:ext cx="2052585" cy="154245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368" name="Google Shape;368;p9"/>
            <p:cNvSpPr txBox="1"/>
            <p:nvPr/>
          </p:nvSpPr>
          <p:spPr>
            <a:xfrm>
              <a:off x="9617614" y="4590713"/>
              <a:ext cx="183736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 공모전 아이디어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‘돼지바 그릭복숭아’</a:t>
              </a:r>
              <a:endPara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9"/>
          <p:cNvSpPr txBox="1"/>
          <p:nvPr/>
        </p:nvSpPr>
        <p:spPr>
          <a:xfrm>
            <a:off x="297926" y="2134653"/>
            <a:ext cx="43099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#프로슈머 마케팅이란?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6ECD"/>
                </a:solidFill>
                <a:latin typeface="Arial"/>
                <a:ea typeface="Arial"/>
                <a:cs typeface="Arial"/>
                <a:sym typeface="Arial"/>
              </a:rPr>
              <a:t>:  소비자들이 신제품 출시에 참여하도록 하는 마케팅</a:t>
            </a:r>
            <a:endParaRPr/>
          </a:p>
        </p:txBody>
      </p:sp>
      <p:sp>
        <p:nvSpPr>
          <p:cNvPr id="370" name="Google Shape;370;p9"/>
          <p:cNvSpPr txBox="1"/>
          <p:nvPr/>
        </p:nvSpPr>
        <p:spPr>
          <a:xfrm>
            <a:off x="7331332" y="1744692"/>
            <a:ext cx="383602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CJ제일제당, “MZ 사내벤처 사업화”</a:t>
            </a:r>
            <a:endParaRPr/>
          </a:p>
        </p:txBody>
      </p:sp>
      <p:pic>
        <p:nvPicPr>
          <p:cNvPr id="371" name="Google Shape;37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7294" y="2282487"/>
            <a:ext cx="2324096" cy="235517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72" name="Google Shape;372;p9"/>
          <p:cNvSpPr txBox="1"/>
          <p:nvPr/>
        </p:nvSpPr>
        <p:spPr>
          <a:xfrm>
            <a:off x="7418552" y="4765249"/>
            <a:ext cx="366158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가치소비 트렌드를 반영한 신제품 ‘얼티브’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9"/>
          <p:cNvSpPr txBox="1"/>
          <p:nvPr/>
        </p:nvSpPr>
        <p:spPr>
          <a:xfrm>
            <a:off x="6547321" y="5411356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MZ세대의 취향을 반영해 신제품을 출시하는 CJ제일제당</a:t>
            </a:r>
            <a:endParaRPr/>
          </a:p>
        </p:txBody>
      </p:sp>
      <p:sp>
        <p:nvSpPr>
          <p:cNvPr id="374" name="Google Shape;374;p9"/>
          <p:cNvSpPr txBox="1"/>
          <p:nvPr/>
        </p:nvSpPr>
        <p:spPr>
          <a:xfrm>
            <a:off x="6547321" y="5918283"/>
            <a:ext cx="54040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이를 통해 MZ세대에 대한 CJ제일제당의 고민을 확인</a:t>
            </a:r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>
            <a:off x="2004778" y="1755117"/>
            <a:ext cx="2697969" cy="370953"/>
            <a:chOff x="1430593" y="1928078"/>
            <a:chExt cx="2697969" cy="370953"/>
          </a:xfrm>
        </p:grpSpPr>
        <p:sp>
          <p:nvSpPr>
            <p:cNvPr id="376" name="Google Shape;376;p9"/>
            <p:cNvSpPr/>
            <p:nvPr/>
          </p:nvSpPr>
          <p:spPr>
            <a:xfrm>
              <a:off x="1430593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7235287" y="1753201"/>
            <a:ext cx="3875841" cy="370953"/>
            <a:chOff x="252721" y="1928078"/>
            <a:chExt cx="3875841" cy="370953"/>
          </a:xfrm>
        </p:grpSpPr>
        <p:sp>
          <p:nvSpPr>
            <p:cNvPr id="379" name="Google Shape;379;p9"/>
            <p:cNvSpPr/>
            <p:nvPr/>
          </p:nvSpPr>
          <p:spPr>
            <a:xfrm>
              <a:off x="252721" y="1930835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052332" y="1928078"/>
              <a:ext cx="76230" cy="368196"/>
            </a:xfrm>
            <a:prstGeom prst="rect">
              <a:avLst/>
            </a:prstGeom>
            <a:solidFill>
              <a:srgbClr val="005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81" name="Google Shape;381;p9"/>
          <p:cNvGrpSpPr/>
          <p:nvPr/>
        </p:nvGrpSpPr>
        <p:grpSpPr>
          <a:xfrm>
            <a:off x="1433540" y="5427587"/>
            <a:ext cx="3875031" cy="1133411"/>
            <a:chOff x="7171454" y="5095300"/>
            <a:chExt cx="3875031" cy="1421738"/>
          </a:xfrm>
        </p:grpSpPr>
        <p:grpSp>
          <p:nvGrpSpPr>
            <p:cNvPr id="382" name="Google Shape;382;p9"/>
            <p:cNvGrpSpPr/>
            <p:nvPr/>
          </p:nvGrpSpPr>
          <p:grpSpPr>
            <a:xfrm>
              <a:off x="7171454" y="5095300"/>
              <a:ext cx="3875031" cy="1421738"/>
              <a:chOff x="916829" y="4657306"/>
              <a:chExt cx="4812305" cy="1876915"/>
            </a:xfrm>
          </p:grpSpPr>
          <p:sp>
            <p:nvSpPr>
              <p:cNvPr id="383" name="Google Shape;383;p9"/>
              <p:cNvSpPr/>
              <p:nvPr/>
            </p:nvSpPr>
            <p:spPr>
              <a:xfrm>
                <a:off x="976241" y="4747714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916829" y="4657306"/>
                <a:ext cx="4752893" cy="1786507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5" name="Google Shape;385;p9"/>
            <p:cNvSpPr txBox="1"/>
            <p:nvPr/>
          </p:nvSpPr>
          <p:spPr>
            <a:xfrm>
              <a:off x="7538320" y="5128762"/>
              <a:ext cx="3141298" cy="1225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많은 기업들이 MZ세대에게서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신제품 아이디어</a:t>
              </a:r>
              <a:r>
                <a:rPr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를 얻고자 함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9"/>
          <p:cNvSpPr txBox="1"/>
          <p:nvPr/>
        </p:nvSpPr>
        <p:spPr>
          <a:xfrm>
            <a:off x="6295985" y="340962"/>
            <a:ext cx="5404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추진 배경  |  </a:t>
            </a:r>
            <a:r>
              <a:rPr lang="ko-KR" sz="1600">
                <a:solidFill>
                  <a:srgbClr val="EF141E"/>
                </a:solidFill>
                <a:latin typeface="Arial"/>
                <a:ea typeface="Arial"/>
                <a:cs typeface="Arial"/>
                <a:sym typeface="Arial"/>
              </a:rPr>
              <a:t>문제 정의  </a:t>
            </a:r>
            <a:r>
              <a:rPr lang="ko-KR"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 데이터 분석 결과  |  활용 방안  |  인턴십 소감</a:t>
            </a:r>
            <a:endParaRPr/>
          </a:p>
        </p:txBody>
      </p:sp>
      <p:sp>
        <p:nvSpPr>
          <p:cNvPr id="387" name="Google Shape;387;p9"/>
          <p:cNvSpPr/>
          <p:nvPr/>
        </p:nvSpPr>
        <p:spPr>
          <a:xfrm>
            <a:off x="7656639" y="278294"/>
            <a:ext cx="73834" cy="73834"/>
          </a:xfrm>
          <a:prstGeom prst="ellipse">
            <a:avLst/>
          </a:prstGeom>
          <a:solidFill>
            <a:srgbClr val="EF141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764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9" name="Google Shape;389;p9"/>
          <p:cNvGrpSpPr/>
          <p:nvPr/>
        </p:nvGrpSpPr>
        <p:grpSpPr>
          <a:xfrm>
            <a:off x="-162024" y="2407204"/>
            <a:ext cx="12516047" cy="2043592"/>
            <a:chOff x="-162024" y="1025132"/>
            <a:chExt cx="12516047" cy="2043592"/>
          </a:xfrm>
        </p:grpSpPr>
        <p:sp>
          <p:nvSpPr>
            <p:cNvPr id="390" name="Google Shape;390;p9"/>
            <p:cNvSpPr txBox="1"/>
            <p:nvPr/>
          </p:nvSpPr>
          <p:spPr>
            <a:xfrm>
              <a:off x="-162024" y="1868395"/>
              <a:ext cx="1251604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MZ세대의 식품 구매 데이터 분석을 통해</a:t>
              </a: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MZ세대의 취향에 맞는 맞춤형 신제품 개발이 필요</a:t>
              </a:r>
              <a:endParaRPr/>
            </a:p>
          </p:txBody>
        </p:sp>
        <p:sp>
          <p:nvSpPr>
            <p:cNvPr id="391" name="Google Shape;391;p9"/>
            <p:cNvSpPr txBox="1"/>
            <p:nvPr/>
          </p:nvSpPr>
          <p:spPr>
            <a:xfrm>
              <a:off x="5721538" y="1025132"/>
              <a:ext cx="748923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💡</a:t>
              </a: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1108614" y="3178437"/>
            <a:ext cx="9974772" cy="3115332"/>
            <a:chOff x="1108614" y="3298752"/>
            <a:chExt cx="9974772" cy="3115332"/>
          </a:xfrm>
        </p:grpSpPr>
        <p:sp>
          <p:nvSpPr>
            <p:cNvPr id="393" name="Google Shape;393;p9"/>
            <p:cNvSpPr txBox="1"/>
            <p:nvPr/>
          </p:nvSpPr>
          <p:spPr>
            <a:xfrm>
              <a:off x="5336886" y="3298752"/>
              <a:ext cx="1513591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예상 결과물</a:t>
              </a:r>
              <a:endParaRPr b="1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9"/>
            <p:cNvGrpSpPr/>
            <p:nvPr/>
          </p:nvGrpSpPr>
          <p:grpSpPr>
            <a:xfrm>
              <a:off x="1108614" y="3766562"/>
              <a:ext cx="2452914" cy="2647522"/>
              <a:chOff x="1108614" y="3766562"/>
              <a:chExt cx="2452914" cy="2647522"/>
            </a:xfrm>
          </p:grpSpPr>
          <p:grpSp>
            <p:nvGrpSpPr>
              <p:cNvPr id="395" name="Google Shape;395;p9"/>
              <p:cNvGrpSpPr/>
              <p:nvPr/>
            </p:nvGrpSpPr>
            <p:grpSpPr>
              <a:xfrm>
                <a:off x="1108614" y="3961170"/>
                <a:ext cx="2452914" cy="2452914"/>
                <a:chOff x="1075394" y="3947886"/>
                <a:chExt cx="2452914" cy="2452914"/>
              </a:xfrm>
            </p:grpSpPr>
            <p:sp>
              <p:nvSpPr>
                <p:cNvPr id="396" name="Google Shape;396;p9"/>
                <p:cNvSpPr/>
                <p:nvPr/>
              </p:nvSpPr>
              <p:spPr>
                <a:xfrm>
                  <a:off x="1075394" y="3947886"/>
                  <a:ext cx="2452914" cy="2452914"/>
                </a:xfrm>
                <a:prstGeom prst="foldedCorner">
                  <a:avLst>
                    <a:gd fmla="val 16667" name="adj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7" name="Google Shape;397;p9"/>
                <p:cNvSpPr txBox="1"/>
                <p:nvPr/>
              </p:nvSpPr>
              <p:spPr>
                <a:xfrm>
                  <a:off x="1332574" y="4441100"/>
                  <a:ext cx="1944913" cy="14388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소비 경험 데이터를 통한 MZ세대 소비 패턴 및 성향 파악</a:t>
                  </a:r>
                  <a:endParaRPr/>
                </a:p>
              </p:txBody>
            </p:sp>
          </p:grpSp>
          <p:pic>
            <p:nvPicPr>
              <p:cNvPr descr="종이 클립 윤곽선" id="398" name="Google Shape;398;p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195367" y="3766562"/>
                <a:ext cx="464002" cy="4640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9"/>
            <p:cNvGrpSpPr/>
            <p:nvPr/>
          </p:nvGrpSpPr>
          <p:grpSpPr>
            <a:xfrm>
              <a:off x="4869543" y="3779716"/>
              <a:ext cx="2452914" cy="2634368"/>
              <a:chOff x="4869543" y="3779716"/>
              <a:chExt cx="2452914" cy="2634368"/>
            </a:xfrm>
          </p:grpSpPr>
          <p:grpSp>
            <p:nvGrpSpPr>
              <p:cNvPr id="400" name="Google Shape;400;p9"/>
              <p:cNvGrpSpPr/>
              <p:nvPr/>
            </p:nvGrpSpPr>
            <p:grpSpPr>
              <a:xfrm>
                <a:off x="4869543" y="3961170"/>
                <a:ext cx="2452914" cy="2452914"/>
                <a:chOff x="5320052" y="3961170"/>
                <a:chExt cx="2452914" cy="2452914"/>
              </a:xfrm>
            </p:grpSpPr>
            <p:sp>
              <p:nvSpPr>
                <p:cNvPr id="401" name="Google Shape;401;p9"/>
                <p:cNvSpPr/>
                <p:nvPr/>
              </p:nvSpPr>
              <p:spPr>
                <a:xfrm>
                  <a:off x="5320052" y="3961170"/>
                  <a:ext cx="2452914" cy="2452914"/>
                </a:xfrm>
                <a:prstGeom prst="foldedCorner">
                  <a:avLst>
                    <a:gd fmla="val 16667" name="adj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2" name="Google Shape;402;p9"/>
                <p:cNvSpPr txBox="1"/>
                <p:nvPr/>
              </p:nvSpPr>
              <p:spPr>
                <a:xfrm>
                  <a:off x="5467848" y="4699032"/>
                  <a:ext cx="2157323" cy="9771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1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MZ세대 니즈에 맞는</a:t>
                  </a:r>
                  <a:endParaRPr b="1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1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신제품 아이디어 제안</a:t>
                  </a:r>
                  <a:endParaRPr b="1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descr="종이 클립 윤곽선" id="403" name="Google Shape;403;p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61032" y="3779716"/>
                <a:ext cx="464002" cy="4640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4" name="Google Shape;404;p9"/>
            <p:cNvGrpSpPr/>
            <p:nvPr/>
          </p:nvGrpSpPr>
          <p:grpSpPr>
            <a:xfrm>
              <a:off x="8630472" y="3792870"/>
              <a:ext cx="2452914" cy="2621214"/>
              <a:chOff x="8630472" y="3792870"/>
              <a:chExt cx="2452914" cy="2621214"/>
            </a:xfrm>
          </p:grpSpPr>
          <p:grpSp>
            <p:nvGrpSpPr>
              <p:cNvPr id="405" name="Google Shape;405;p9"/>
              <p:cNvGrpSpPr/>
              <p:nvPr/>
            </p:nvGrpSpPr>
            <p:grpSpPr>
              <a:xfrm>
                <a:off x="8630472" y="3961170"/>
                <a:ext cx="2452914" cy="2452914"/>
                <a:chOff x="8597252" y="3974454"/>
                <a:chExt cx="2452914" cy="2452914"/>
              </a:xfrm>
            </p:grpSpPr>
            <p:sp>
              <p:nvSpPr>
                <p:cNvPr id="406" name="Google Shape;406;p9"/>
                <p:cNvSpPr/>
                <p:nvPr/>
              </p:nvSpPr>
              <p:spPr>
                <a:xfrm>
                  <a:off x="8597252" y="3974454"/>
                  <a:ext cx="2452914" cy="2452914"/>
                </a:xfrm>
                <a:prstGeom prst="foldedCorner">
                  <a:avLst>
                    <a:gd fmla="val 16667" name="adj"/>
                  </a:avLst>
                </a:prstGeom>
                <a:solidFill>
                  <a:srgbClr val="FFF2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7" name="Google Shape;407;p9"/>
                <p:cNvSpPr txBox="1"/>
                <p:nvPr/>
              </p:nvSpPr>
              <p:spPr>
                <a:xfrm>
                  <a:off x="8885140" y="4671932"/>
                  <a:ext cx="1877138" cy="9771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1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MZ세대 겨냥</a:t>
                  </a:r>
                  <a:endParaRPr b="1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1" marL="0" marR="0" rtl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ko-KR" sz="20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마케팅 전략 수립</a:t>
                  </a:r>
                  <a:endParaRPr b="1" i="0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descr="종이 클립 윤곽선" id="408" name="Google Shape;408;p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726697" y="3792870"/>
                <a:ext cx="464002" cy="4640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2022-11-14T12:49:30Z</dcterms:created>
  <dc:creator>윤지영</dc:creator>
</cp:coreProperties>
</file>